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74" r:id="rId1"/>
  </p:sldMasterIdLst>
  <p:notesMasterIdLst>
    <p:notesMasterId r:id="rId103"/>
  </p:notesMasterIdLst>
  <p:handoutMasterIdLst>
    <p:handoutMasterId r:id="rId104"/>
  </p:handoutMasterIdLst>
  <p:sldIdLst>
    <p:sldId id="695" r:id="rId2"/>
    <p:sldId id="962" r:id="rId3"/>
    <p:sldId id="698" r:id="rId4"/>
    <p:sldId id="769" r:id="rId5"/>
    <p:sldId id="998" r:id="rId6"/>
    <p:sldId id="999" r:id="rId7"/>
    <p:sldId id="939" r:id="rId8"/>
    <p:sldId id="286" r:id="rId9"/>
    <p:sldId id="285" r:id="rId10"/>
    <p:sldId id="940" r:id="rId11"/>
    <p:sldId id="967" r:id="rId12"/>
    <p:sldId id="969" r:id="rId13"/>
    <p:sldId id="970" r:id="rId14"/>
    <p:sldId id="971" r:id="rId15"/>
    <p:sldId id="972" r:id="rId16"/>
    <p:sldId id="260" r:id="rId17"/>
    <p:sldId id="264" r:id="rId18"/>
    <p:sldId id="694" r:id="rId19"/>
    <p:sldId id="1010" r:id="rId20"/>
    <p:sldId id="262" r:id="rId21"/>
    <p:sldId id="976" r:id="rId22"/>
    <p:sldId id="322" r:id="rId23"/>
    <p:sldId id="287" r:id="rId24"/>
    <p:sldId id="980" r:id="rId25"/>
    <p:sldId id="1002" r:id="rId26"/>
    <p:sldId id="981" r:id="rId27"/>
    <p:sldId id="1004" r:id="rId28"/>
    <p:sldId id="1006" r:id="rId29"/>
    <p:sldId id="1008" r:id="rId30"/>
    <p:sldId id="983" r:id="rId31"/>
    <p:sldId id="979" r:id="rId32"/>
    <p:sldId id="984" r:id="rId33"/>
    <p:sldId id="1011" r:id="rId34"/>
    <p:sldId id="1012" r:id="rId35"/>
    <p:sldId id="1013" r:id="rId36"/>
    <p:sldId id="1030" r:id="rId37"/>
    <p:sldId id="985" r:id="rId38"/>
    <p:sldId id="986" r:id="rId39"/>
    <p:sldId id="838" r:id="rId40"/>
    <p:sldId id="1031" r:id="rId41"/>
    <p:sldId id="1032" r:id="rId42"/>
    <p:sldId id="772" r:id="rId43"/>
    <p:sldId id="803" r:id="rId44"/>
    <p:sldId id="802" r:id="rId45"/>
    <p:sldId id="804" r:id="rId46"/>
    <p:sldId id="805" r:id="rId47"/>
    <p:sldId id="950" r:id="rId48"/>
    <p:sldId id="951" r:id="rId49"/>
    <p:sldId id="952" r:id="rId50"/>
    <p:sldId id="806" r:id="rId51"/>
    <p:sldId id="835" r:id="rId52"/>
    <p:sldId id="807" r:id="rId53"/>
    <p:sldId id="831" r:id="rId54"/>
    <p:sldId id="808" r:id="rId55"/>
    <p:sldId id="826" r:id="rId56"/>
    <p:sldId id="827" r:id="rId57"/>
    <p:sldId id="809" r:id="rId58"/>
    <p:sldId id="828" r:id="rId59"/>
    <p:sldId id="829" r:id="rId60"/>
    <p:sldId id="796" r:id="rId61"/>
    <p:sldId id="810" r:id="rId62"/>
    <p:sldId id="811" r:id="rId63"/>
    <p:sldId id="812" r:id="rId64"/>
    <p:sldId id="953" r:id="rId65"/>
    <p:sldId id="813" r:id="rId66"/>
    <p:sldId id="954" r:id="rId67"/>
    <p:sldId id="956" r:id="rId68"/>
    <p:sldId id="814" r:id="rId69"/>
    <p:sldId id="837" r:id="rId70"/>
    <p:sldId id="836" r:id="rId71"/>
    <p:sldId id="833" r:id="rId72"/>
    <p:sldId id="797" r:id="rId73"/>
    <p:sldId id="816" r:id="rId74"/>
    <p:sldId id="957" r:id="rId75"/>
    <p:sldId id="817" r:id="rId76"/>
    <p:sldId id="958" r:id="rId77"/>
    <p:sldId id="960" r:id="rId78"/>
    <p:sldId id="961" r:id="rId79"/>
    <p:sldId id="992" r:id="rId80"/>
    <p:sldId id="990" r:id="rId81"/>
    <p:sldId id="993" r:id="rId82"/>
    <p:sldId id="1014" r:id="rId83"/>
    <p:sldId id="994" r:id="rId84"/>
    <p:sldId id="995" r:id="rId85"/>
    <p:sldId id="996" r:id="rId86"/>
    <p:sldId id="997" r:id="rId87"/>
    <p:sldId id="1015" r:id="rId88"/>
    <p:sldId id="1016" r:id="rId89"/>
    <p:sldId id="1017" r:id="rId90"/>
    <p:sldId id="1018" r:id="rId91"/>
    <p:sldId id="1019" r:id="rId92"/>
    <p:sldId id="1020" r:id="rId93"/>
    <p:sldId id="1021" r:id="rId94"/>
    <p:sldId id="1022" r:id="rId95"/>
    <p:sldId id="1023" r:id="rId96"/>
    <p:sldId id="1024" r:id="rId97"/>
    <p:sldId id="1025" r:id="rId98"/>
    <p:sldId id="1026" r:id="rId99"/>
    <p:sldId id="1027" r:id="rId100"/>
    <p:sldId id="1028" r:id="rId101"/>
    <p:sldId id="1029" r:id="rId102"/>
  </p:sldIdLst>
  <p:sldSz cx="9144000" cy="6858000" type="screen4x3"/>
  <p:notesSz cx="6742113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IrisUPC" pitchFamily="34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66FFFF"/>
    <a:srgbClr val="FFFF00"/>
    <a:srgbClr val="CCFFFF"/>
    <a:srgbClr val="FFCCFF"/>
    <a:srgbClr val="FF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485" autoAdjust="0"/>
    <p:restoredTop sz="91765" autoAdjust="0"/>
  </p:normalViewPr>
  <p:slideViewPr>
    <p:cSldViewPr>
      <p:cViewPr varScale="1">
        <p:scale>
          <a:sx n="62" d="100"/>
          <a:sy n="62" d="100"/>
        </p:scale>
        <p:origin x="67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6681A-1A6C-4863-9562-ABE62ED17392}" type="doc">
      <dgm:prSet loTypeId="urn:microsoft.com/office/officeart/2005/8/layout/matrix3" loCatId="matrix" qsTypeId="urn:microsoft.com/office/officeart/2005/8/quickstyle/3d2#3" qsCatId="3D" csTypeId="urn:microsoft.com/office/officeart/2005/8/colors/accent1_2" csCatId="accent1" phldr="1"/>
      <dgm:spPr/>
    </dgm:pt>
    <dgm:pt modelId="{600D4F1F-7F3D-4A84-9DF5-FD70A5263C4D}">
      <dgm:prSet phldrT="[ข้อความ]" custT="1"/>
      <dgm:spPr>
        <a:solidFill>
          <a:srgbClr val="0070C0"/>
        </a:solidFill>
      </dgm:spPr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เป็นพื้นที่ราบสูง  </a:t>
          </a:r>
        </a:p>
      </dgm:t>
    </dgm:pt>
    <dgm:pt modelId="{604D8778-3010-4C41-AEF3-83E26E87284C}" type="parTrans" cxnId="{97A0E699-60BE-4595-BC11-7BBC8065920A}">
      <dgm:prSet/>
      <dgm:spPr/>
      <dgm:t>
        <a:bodyPr/>
        <a:lstStyle/>
        <a:p>
          <a:endParaRPr lang="th-TH"/>
        </a:p>
      </dgm:t>
    </dgm:pt>
    <dgm:pt modelId="{18AB6630-1928-4054-B8EC-D2B1AE68DF23}" type="sibTrans" cxnId="{97A0E699-60BE-4595-BC11-7BBC8065920A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6F14D465-5E41-47FC-88E7-FE9DE51DA5D8}">
      <dgm:prSet phldrT="[ข้อความ]" custT="1"/>
      <dgm:spPr>
        <a:solidFill>
          <a:srgbClr val="008000"/>
        </a:solidFill>
      </dgm:spPr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มีพื้นที่ป่าไม้อุดมสมบูรณ์</a:t>
          </a:r>
        </a:p>
      </dgm:t>
    </dgm:pt>
    <dgm:pt modelId="{46D734F5-BF7B-42F3-B0D2-405EA72D93B7}" type="parTrans" cxnId="{A77268B4-064B-4445-B151-0A1A43C30FD2}">
      <dgm:prSet/>
      <dgm:spPr/>
      <dgm:t>
        <a:bodyPr/>
        <a:lstStyle/>
        <a:p>
          <a:endParaRPr lang="th-TH"/>
        </a:p>
      </dgm:t>
    </dgm:pt>
    <dgm:pt modelId="{59A47755-8534-4432-B597-25FBF2870835}" type="sibTrans" cxnId="{A77268B4-064B-4445-B151-0A1A43C30FD2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4EEF9091-158E-402F-A457-BE5013A5E2FA}">
      <dgm:prSet custT="1"/>
      <dgm:spPr>
        <a:solidFill>
          <a:srgbClr val="7030A0"/>
        </a:solidFill>
      </dgm:spPr>
      <dgm:t>
        <a:bodyPr/>
        <a:lstStyle/>
        <a:p>
          <a:r>
            <a: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มีแม่น้ำลำชีไหลผ่าน </a:t>
          </a:r>
          <a:r>
            <a:rPr lang="en-US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สาย</a:t>
          </a:r>
        </a:p>
      </dgm:t>
    </dgm:pt>
    <dgm:pt modelId="{20C31171-4594-4C2E-8B42-EC62476FDE97}" type="parTrans" cxnId="{CEB217E3-9628-4FD2-BD2A-8F3BC452FF8E}">
      <dgm:prSet/>
      <dgm:spPr/>
      <dgm:t>
        <a:bodyPr/>
        <a:lstStyle/>
        <a:p>
          <a:endParaRPr lang="th-TH"/>
        </a:p>
      </dgm:t>
    </dgm:pt>
    <dgm:pt modelId="{92A76DB9-6E4E-4A75-A6B8-3274EA4E8959}" type="sibTrans" cxnId="{CEB217E3-9628-4FD2-BD2A-8F3BC452FF8E}">
      <dgm:prSet/>
      <dgm:spPr/>
      <dgm:t>
        <a:bodyPr/>
        <a:lstStyle/>
        <a:p>
          <a:endParaRPr lang="th-TH"/>
        </a:p>
      </dgm:t>
    </dgm:pt>
    <dgm:pt modelId="{573D0B95-B975-467E-A1DF-894D17F8A804}">
      <dgm:prSet custT="1"/>
      <dgm:spPr/>
      <dgm:t>
        <a:bodyPr/>
        <a:lstStyle/>
        <a:p>
          <a:r>
            <a: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ติดลำห้วย</a:t>
          </a:r>
          <a:endParaRPr lang="th-TH" sz="2800" dirty="0">
            <a:solidFill>
              <a:schemeClr val="tx1"/>
            </a:solidFill>
          </a:endParaRPr>
        </a:p>
      </dgm:t>
    </dgm:pt>
    <dgm:pt modelId="{F7D6167D-D081-48B7-BE9A-C1CD95C25AAE}" type="parTrans" cxnId="{0134E729-DAE2-4DD5-953A-088A0C5904BC}">
      <dgm:prSet/>
      <dgm:spPr/>
      <dgm:t>
        <a:bodyPr/>
        <a:lstStyle/>
        <a:p>
          <a:endParaRPr lang="th-TH"/>
        </a:p>
      </dgm:t>
    </dgm:pt>
    <dgm:pt modelId="{5A7802D0-90BC-484F-B27A-7BD0456F5C4C}" type="sibTrans" cxnId="{0134E729-DAE2-4DD5-953A-088A0C5904BC}">
      <dgm:prSet/>
      <dgm:spPr/>
      <dgm:t>
        <a:bodyPr/>
        <a:lstStyle/>
        <a:p>
          <a:endParaRPr lang="th-TH"/>
        </a:p>
      </dgm:t>
    </dgm:pt>
    <dgm:pt modelId="{D25624B6-C849-4B5A-8EB1-3A79FED5C8FD}" type="pres">
      <dgm:prSet presAssocID="{BFF6681A-1A6C-4863-9562-ABE62ED17392}" presName="matrix" presStyleCnt="0">
        <dgm:presLayoutVars>
          <dgm:chMax val="1"/>
          <dgm:dir/>
          <dgm:resizeHandles val="exact"/>
        </dgm:presLayoutVars>
      </dgm:prSet>
      <dgm:spPr/>
    </dgm:pt>
    <dgm:pt modelId="{407266A7-14B8-45E0-A257-5E4E936DEF48}" type="pres">
      <dgm:prSet presAssocID="{BFF6681A-1A6C-4863-9562-ABE62ED17392}" presName="diamond" presStyleLbl="bgShp" presStyleIdx="0" presStyleCnt="1" custScaleX="116923"/>
      <dgm:spPr>
        <a:solidFill>
          <a:srgbClr val="FFC000"/>
        </a:solidFill>
      </dgm:spPr>
    </dgm:pt>
    <dgm:pt modelId="{9F0E890D-C76E-425F-A402-6F96A43D1B54}" type="pres">
      <dgm:prSet presAssocID="{BFF6681A-1A6C-4863-9562-ABE62ED17392}" presName="quad1" presStyleLbl="node1" presStyleIdx="0" presStyleCnt="4" custScaleX="123471" custLinFactNeighborX="-14596">
        <dgm:presLayoutVars>
          <dgm:chMax val="0"/>
          <dgm:chPref val="0"/>
          <dgm:bulletEnabled val="1"/>
        </dgm:presLayoutVars>
      </dgm:prSet>
      <dgm:spPr/>
    </dgm:pt>
    <dgm:pt modelId="{D7F61DA0-3F72-4F35-A4E4-383AF7C8CE12}" type="pres">
      <dgm:prSet presAssocID="{BFF6681A-1A6C-4863-9562-ABE62ED17392}" presName="quad2" presStyleLbl="node1" presStyleIdx="1" presStyleCnt="4" custScaleX="123471" custLinFactNeighborX="17342">
        <dgm:presLayoutVars>
          <dgm:chMax val="0"/>
          <dgm:chPref val="0"/>
          <dgm:bulletEnabled val="1"/>
        </dgm:presLayoutVars>
      </dgm:prSet>
      <dgm:spPr/>
    </dgm:pt>
    <dgm:pt modelId="{5A40F6A5-201F-40E3-B7B6-96FB950D96B0}" type="pres">
      <dgm:prSet presAssocID="{BFF6681A-1A6C-4863-9562-ABE62ED17392}" presName="quad3" presStyleLbl="node1" presStyleIdx="2" presStyleCnt="4" custScaleX="123471" custLinFactX="23566" custLinFactNeighborX="100000" custLinFactNeighborY="-1779">
        <dgm:presLayoutVars>
          <dgm:chMax val="0"/>
          <dgm:chPref val="0"/>
          <dgm:bulletEnabled val="1"/>
        </dgm:presLayoutVars>
      </dgm:prSet>
      <dgm:spPr/>
    </dgm:pt>
    <dgm:pt modelId="{C8A6A60B-FC1F-492C-91C3-64773D90DFFD}" type="pres">
      <dgm:prSet presAssocID="{BFF6681A-1A6C-4863-9562-ABE62ED17392}" presName="quad4" presStyleLbl="node1" presStyleIdx="3" presStyleCnt="4" custScaleX="123471" custLinFactX="-23295" custLinFactNeighborX="-100000" custLinFactNeighborY="-1779">
        <dgm:presLayoutVars>
          <dgm:chMax val="0"/>
          <dgm:chPref val="0"/>
          <dgm:bulletEnabled val="1"/>
        </dgm:presLayoutVars>
      </dgm:prSet>
      <dgm:spPr/>
    </dgm:pt>
  </dgm:ptLst>
  <dgm:cxnLst>
    <dgm:cxn modelId="{8239581C-C20F-4852-A1A3-DC59F1A21BE2}" type="presOf" srcId="{600D4F1F-7F3D-4A84-9DF5-FD70A5263C4D}" destId="{9F0E890D-C76E-425F-A402-6F96A43D1B54}" srcOrd="0" destOrd="0" presId="urn:microsoft.com/office/officeart/2005/8/layout/matrix3"/>
    <dgm:cxn modelId="{DDB5D528-4868-44D5-AAF4-1667FB3F16C7}" type="presOf" srcId="{4EEF9091-158E-402F-A457-BE5013A5E2FA}" destId="{5A40F6A5-201F-40E3-B7B6-96FB950D96B0}" srcOrd="0" destOrd="0" presId="urn:microsoft.com/office/officeart/2005/8/layout/matrix3"/>
    <dgm:cxn modelId="{0134E729-DAE2-4DD5-953A-088A0C5904BC}" srcId="{BFF6681A-1A6C-4863-9562-ABE62ED17392}" destId="{573D0B95-B975-467E-A1DF-894D17F8A804}" srcOrd="3" destOrd="0" parTransId="{F7D6167D-D081-48B7-BE9A-C1CD95C25AAE}" sibTransId="{5A7802D0-90BC-484F-B27A-7BD0456F5C4C}"/>
    <dgm:cxn modelId="{6DAA1437-50B6-4DA9-B555-1921D10A95BE}" type="presOf" srcId="{BFF6681A-1A6C-4863-9562-ABE62ED17392}" destId="{D25624B6-C849-4B5A-8EB1-3A79FED5C8FD}" srcOrd="0" destOrd="0" presId="urn:microsoft.com/office/officeart/2005/8/layout/matrix3"/>
    <dgm:cxn modelId="{9574D246-8209-41BD-B7C9-DC202F31CB07}" type="presOf" srcId="{6F14D465-5E41-47FC-88E7-FE9DE51DA5D8}" destId="{D7F61DA0-3F72-4F35-A4E4-383AF7C8CE12}" srcOrd="0" destOrd="0" presId="urn:microsoft.com/office/officeart/2005/8/layout/matrix3"/>
    <dgm:cxn modelId="{97A0E699-60BE-4595-BC11-7BBC8065920A}" srcId="{BFF6681A-1A6C-4863-9562-ABE62ED17392}" destId="{600D4F1F-7F3D-4A84-9DF5-FD70A5263C4D}" srcOrd="0" destOrd="0" parTransId="{604D8778-3010-4C41-AEF3-83E26E87284C}" sibTransId="{18AB6630-1928-4054-B8EC-D2B1AE68DF23}"/>
    <dgm:cxn modelId="{B5809BA9-23D4-4919-ABB9-367EB8EC20B3}" type="presOf" srcId="{573D0B95-B975-467E-A1DF-894D17F8A804}" destId="{C8A6A60B-FC1F-492C-91C3-64773D90DFFD}" srcOrd="0" destOrd="0" presId="urn:microsoft.com/office/officeart/2005/8/layout/matrix3"/>
    <dgm:cxn modelId="{A77268B4-064B-4445-B151-0A1A43C30FD2}" srcId="{BFF6681A-1A6C-4863-9562-ABE62ED17392}" destId="{6F14D465-5E41-47FC-88E7-FE9DE51DA5D8}" srcOrd="1" destOrd="0" parTransId="{46D734F5-BF7B-42F3-B0D2-405EA72D93B7}" sibTransId="{59A47755-8534-4432-B597-25FBF2870835}"/>
    <dgm:cxn modelId="{CEB217E3-9628-4FD2-BD2A-8F3BC452FF8E}" srcId="{BFF6681A-1A6C-4863-9562-ABE62ED17392}" destId="{4EEF9091-158E-402F-A457-BE5013A5E2FA}" srcOrd="2" destOrd="0" parTransId="{20C31171-4594-4C2E-8B42-EC62476FDE97}" sibTransId="{92A76DB9-6E4E-4A75-A6B8-3274EA4E8959}"/>
    <dgm:cxn modelId="{9796805E-1E7F-4707-A683-C33DCB58B720}" type="presParOf" srcId="{D25624B6-C849-4B5A-8EB1-3A79FED5C8FD}" destId="{407266A7-14B8-45E0-A257-5E4E936DEF48}" srcOrd="0" destOrd="0" presId="urn:microsoft.com/office/officeart/2005/8/layout/matrix3"/>
    <dgm:cxn modelId="{5975C00D-18C1-4D10-BBAC-57ED5750D013}" type="presParOf" srcId="{D25624B6-C849-4B5A-8EB1-3A79FED5C8FD}" destId="{9F0E890D-C76E-425F-A402-6F96A43D1B54}" srcOrd="1" destOrd="0" presId="urn:microsoft.com/office/officeart/2005/8/layout/matrix3"/>
    <dgm:cxn modelId="{ECB0A6E0-F54E-447A-A696-A39D9E8B246F}" type="presParOf" srcId="{D25624B6-C849-4B5A-8EB1-3A79FED5C8FD}" destId="{D7F61DA0-3F72-4F35-A4E4-383AF7C8CE12}" srcOrd="2" destOrd="0" presId="urn:microsoft.com/office/officeart/2005/8/layout/matrix3"/>
    <dgm:cxn modelId="{C0A83C04-E320-4767-947F-9EE261E770F7}" type="presParOf" srcId="{D25624B6-C849-4B5A-8EB1-3A79FED5C8FD}" destId="{5A40F6A5-201F-40E3-B7B6-96FB950D96B0}" srcOrd="3" destOrd="0" presId="urn:microsoft.com/office/officeart/2005/8/layout/matrix3"/>
    <dgm:cxn modelId="{CC3BD4DA-C4A7-46CA-8268-55BC36BF3136}" type="presParOf" srcId="{D25624B6-C849-4B5A-8EB1-3A79FED5C8FD}" destId="{C8A6A60B-FC1F-492C-91C3-64773D90DFF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3AA3C-A04C-4BFE-9122-56EB8BA81578}" type="doc">
      <dgm:prSet loTypeId="urn:microsoft.com/office/officeart/2005/8/layout/hList7#1" loCatId="list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AE76FCF-1277-4D7C-BCF8-1815C570FB30}">
      <dgm:prSet phldrT="[ข้อความ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sz="3200" b="1" dirty="0" err="1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อบต</a:t>
          </a:r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.</a:t>
          </a:r>
        </a:p>
        <a:p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E51379A3-CC62-414F-843F-40F6EB0E8631}" type="parTrans" cxnId="{DAC38867-8719-4006-A7DE-EBFA9121E5B8}">
      <dgm:prSet/>
      <dgm:spPr/>
      <dgm:t>
        <a:bodyPr/>
        <a:lstStyle/>
        <a:p>
          <a:endParaRPr lang="th-TH"/>
        </a:p>
      </dgm:t>
    </dgm:pt>
    <dgm:pt modelId="{C52F9EB6-5864-4EC5-B42C-CC4D20B4028B}" type="sibTrans" cxnId="{DAC38867-8719-4006-A7DE-EBFA9121E5B8}">
      <dgm:prSet/>
      <dgm:spPr/>
      <dgm:t>
        <a:bodyPr/>
        <a:lstStyle/>
        <a:p>
          <a:endParaRPr lang="th-TH"/>
        </a:p>
      </dgm:t>
    </dgm:pt>
    <dgm:pt modelId="{6909BCFF-92E6-42C2-9466-0660B7EB9779}">
      <dgm:prSet phldrT="[ข้อความ]" custT="1"/>
      <dgm:spPr>
        <a:solidFill>
          <a:srgbClr val="FF99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โรงเรียน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3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669936FF-3CD7-4427-9B1B-2EF6C1331104}" type="parTrans" cxnId="{CB02813F-EC49-4459-B8A4-90D8335FE9E7}">
      <dgm:prSet/>
      <dgm:spPr/>
      <dgm:t>
        <a:bodyPr/>
        <a:lstStyle/>
        <a:p>
          <a:endParaRPr lang="th-TH"/>
        </a:p>
      </dgm:t>
    </dgm:pt>
    <dgm:pt modelId="{E10CD4DA-D4E7-4DCC-98D3-32537B278785}" type="sibTrans" cxnId="{CB02813F-EC49-4459-B8A4-90D8335FE9E7}">
      <dgm:prSet/>
      <dgm:spPr/>
      <dgm:t>
        <a:bodyPr/>
        <a:lstStyle/>
        <a:p>
          <a:endParaRPr lang="th-TH"/>
        </a:p>
      </dgm:t>
    </dgm:pt>
    <dgm:pt modelId="{FCCDD93A-6758-47D8-9535-CE09F2C140B3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ศูนย์เด็ก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3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E0A21EB0-6D03-4C25-80AD-BC37660B45E9}" type="parTrans" cxnId="{E2EC6BD4-22A8-4674-B92D-1CA2A4BFA847}">
      <dgm:prSet/>
      <dgm:spPr/>
      <dgm:t>
        <a:bodyPr/>
        <a:lstStyle/>
        <a:p>
          <a:endParaRPr lang="th-TH"/>
        </a:p>
      </dgm:t>
    </dgm:pt>
    <dgm:pt modelId="{0FC97DAE-006D-48BA-826A-B760CF670F6A}" type="sibTrans" cxnId="{E2EC6BD4-22A8-4674-B92D-1CA2A4BFA847}">
      <dgm:prSet/>
      <dgm:spPr/>
      <dgm:t>
        <a:bodyPr/>
        <a:lstStyle/>
        <a:p>
          <a:endParaRPr lang="th-TH"/>
        </a:p>
      </dgm:t>
    </dgm:pt>
    <dgm:pt modelId="{EA26118C-1C15-4E2F-B4AF-F65B2D110C6D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รพ.สต.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r>
            <a: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89639437-B6D9-4FC0-B94F-1D9512386356}" type="parTrans" cxnId="{8B656E38-714B-4D57-8CA4-97A838728E1D}">
      <dgm:prSet/>
      <dgm:spPr/>
      <dgm:t>
        <a:bodyPr/>
        <a:lstStyle/>
        <a:p>
          <a:endParaRPr lang="th-TH"/>
        </a:p>
      </dgm:t>
    </dgm:pt>
    <dgm:pt modelId="{0052918A-592F-4ECC-937A-6999F94F4AF1}" type="sibTrans" cxnId="{8B656E38-714B-4D57-8CA4-97A838728E1D}">
      <dgm:prSet/>
      <dgm:spPr/>
      <dgm:t>
        <a:bodyPr/>
        <a:lstStyle/>
        <a:p>
          <a:endParaRPr lang="th-TH"/>
        </a:p>
      </dgm:t>
    </dgm:pt>
    <dgm:pt modelId="{69062CA7-A349-4860-BF43-AF122F154FD4}">
      <dgm:prSet phldrT="[ข้อความ]"/>
      <dgm:spPr>
        <a:solidFill>
          <a:srgbClr val="92D050"/>
        </a:solidFill>
      </dgm:spPr>
      <dgm:t>
        <a:bodyPr/>
        <a:lstStyle/>
        <a:p>
          <a:r>
            <a:rPr lang="th-TH" b="1" dirty="0" err="1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กศน</a:t>
          </a:r>
          <a:r>
            <a: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.</a:t>
          </a:r>
        </a:p>
        <a:p>
          <a:r>
            <a: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gm:t>
    </dgm:pt>
    <dgm:pt modelId="{A4A7A3B4-C20D-4EF7-9151-72E812112832}" type="parTrans" cxnId="{0A94E9AE-D17E-4961-8AAF-56C8CA50DF96}">
      <dgm:prSet/>
      <dgm:spPr/>
      <dgm:t>
        <a:bodyPr/>
        <a:lstStyle/>
        <a:p>
          <a:endParaRPr lang="th-TH"/>
        </a:p>
      </dgm:t>
    </dgm:pt>
    <dgm:pt modelId="{672080BA-ED51-4E13-9C37-ED525B356DE0}" type="sibTrans" cxnId="{0A94E9AE-D17E-4961-8AAF-56C8CA50DF96}">
      <dgm:prSet/>
      <dgm:spPr/>
      <dgm:t>
        <a:bodyPr/>
        <a:lstStyle/>
        <a:p>
          <a:endParaRPr lang="th-TH"/>
        </a:p>
      </dgm:t>
    </dgm:pt>
    <dgm:pt modelId="{DC278D8B-141C-4059-AD5A-8B15A8051611}" type="pres">
      <dgm:prSet presAssocID="{0143AA3C-A04C-4BFE-9122-56EB8BA81578}" presName="Name0" presStyleCnt="0">
        <dgm:presLayoutVars>
          <dgm:dir/>
          <dgm:resizeHandles val="exact"/>
        </dgm:presLayoutVars>
      </dgm:prSet>
      <dgm:spPr/>
    </dgm:pt>
    <dgm:pt modelId="{1BD756CF-4B82-41E0-BE7C-A17BF5AA12FB}" type="pres">
      <dgm:prSet presAssocID="{0143AA3C-A04C-4BFE-9122-56EB8BA81578}" presName="fgShape" presStyleLbl="fgShp" presStyleIdx="0" presStyleCnt="1"/>
      <dgm:spPr>
        <a:solidFill>
          <a:srgbClr val="FFC000"/>
        </a:solidFill>
      </dgm:spPr>
    </dgm:pt>
    <dgm:pt modelId="{69A7195A-CAE1-4043-B19E-B995CDB04FA7}" type="pres">
      <dgm:prSet presAssocID="{0143AA3C-A04C-4BFE-9122-56EB8BA81578}" presName="linComp" presStyleCnt="0"/>
      <dgm:spPr/>
    </dgm:pt>
    <dgm:pt modelId="{AC7B39BB-AE9C-44B4-A6AA-011DDA35F6F9}" type="pres">
      <dgm:prSet presAssocID="{AAE76FCF-1277-4D7C-BCF8-1815C570FB30}" presName="compNode" presStyleCnt="0"/>
      <dgm:spPr/>
    </dgm:pt>
    <dgm:pt modelId="{B6383FF7-4108-4D1E-982E-94A927D89438}" type="pres">
      <dgm:prSet presAssocID="{AAE76FCF-1277-4D7C-BCF8-1815C570FB30}" presName="bkgdShape" presStyleLbl="node1" presStyleIdx="0" presStyleCnt="5"/>
      <dgm:spPr/>
    </dgm:pt>
    <dgm:pt modelId="{A02BB4D1-8539-4365-ACCA-1B0EC757B780}" type="pres">
      <dgm:prSet presAssocID="{AAE76FCF-1277-4D7C-BCF8-1815C570FB30}" presName="nodeTx" presStyleLbl="node1" presStyleIdx="0" presStyleCnt="5">
        <dgm:presLayoutVars>
          <dgm:bulletEnabled val="1"/>
        </dgm:presLayoutVars>
      </dgm:prSet>
      <dgm:spPr/>
    </dgm:pt>
    <dgm:pt modelId="{C5245B46-7E94-422D-A19F-2487743B61F9}" type="pres">
      <dgm:prSet presAssocID="{AAE76FCF-1277-4D7C-BCF8-1815C570FB30}" presName="invisiNode" presStyleLbl="node1" presStyleIdx="0" presStyleCnt="5"/>
      <dgm:spPr/>
    </dgm:pt>
    <dgm:pt modelId="{D55F8CC3-AABB-4364-AE52-E63A77597B3C}" type="pres">
      <dgm:prSet presAssocID="{AAE76FCF-1277-4D7C-BCF8-1815C570FB30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B3420166-0527-448C-A5AE-A4BD7AAE2F10}" type="pres">
      <dgm:prSet presAssocID="{C52F9EB6-5864-4EC5-B42C-CC4D20B4028B}" presName="sibTrans" presStyleLbl="sibTrans2D1" presStyleIdx="0" presStyleCnt="0"/>
      <dgm:spPr/>
    </dgm:pt>
    <dgm:pt modelId="{70E26748-65A3-4972-A7D2-71C50D6EFEA2}" type="pres">
      <dgm:prSet presAssocID="{FCCDD93A-6758-47D8-9535-CE09F2C140B3}" presName="compNode" presStyleCnt="0"/>
      <dgm:spPr/>
    </dgm:pt>
    <dgm:pt modelId="{6AE0A0EC-C4C3-4721-BF0D-0F6E63AEEBEB}" type="pres">
      <dgm:prSet presAssocID="{FCCDD93A-6758-47D8-9535-CE09F2C140B3}" presName="bkgdShape" presStyleLbl="node1" presStyleIdx="1" presStyleCnt="5"/>
      <dgm:spPr/>
    </dgm:pt>
    <dgm:pt modelId="{D77518BD-6E2C-4B55-BC00-4D55F0CB66FC}" type="pres">
      <dgm:prSet presAssocID="{FCCDD93A-6758-47D8-9535-CE09F2C140B3}" presName="nodeTx" presStyleLbl="node1" presStyleIdx="1" presStyleCnt="5">
        <dgm:presLayoutVars>
          <dgm:bulletEnabled val="1"/>
        </dgm:presLayoutVars>
      </dgm:prSet>
      <dgm:spPr/>
    </dgm:pt>
    <dgm:pt modelId="{8B5852D2-4B4E-46B7-A3BE-A2BEBBF62BC1}" type="pres">
      <dgm:prSet presAssocID="{FCCDD93A-6758-47D8-9535-CE09F2C140B3}" presName="invisiNode" presStyleLbl="node1" presStyleIdx="1" presStyleCnt="5"/>
      <dgm:spPr/>
    </dgm:pt>
    <dgm:pt modelId="{E2636B79-4ACE-4BC7-8E42-95AF71B8D630}" type="pres">
      <dgm:prSet presAssocID="{FCCDD93A-6758-47D8-9535-CE09F2C140B3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FDA46A0-BE75-4432-AA51-A2A72649D2B7}" type="pres">
      <dgm:prSet presAssocID="{0FC97DAE-006D-48BA-826A-B760CF670F6A}" presName="sibTrans" presStyleLbl="sibTrans2D1" presStyleIdx="0" presStyleCnt="0"/>
      <dgm:spPr/>
    </dgm:pt>
    <dgm:pt modelId="{EAFEDA1E-6A64-425F-B983-6A2F07CA2122}" type="pres">
      <dgm:prSet presAssocID="{6909BCFF-92E6-42C2-9466-0660B7EB9779}" presName="compNode" presStyleCnt="0"/>
      <dgm:spPr/>
    </dgm:pt>
    <dgm:pt modelId="{7FCFB52A-7D30-444E-83AB-E49AD787D404}" type="pres">
      <dgm:prSet presAssocID="{6909BCFF-92E6-42C2-9466-0660B7EB9779}" presName="bkgdShape" presStyleLbl="node1" presStyleIdx="2" presStyleCnt="5" custScaleX="156035"/>
      <dgm:spPr/>
    </dgm:pt>
    <dgm:pt modelId="{6B3ED3CE-C5CC-461C-9BC7-EEF8673199F8}" type="pres">
      <dgm:prSet presAssocID="{6909BCFF-92E6-42C2-9466-0660B7EB9779}" presName="nodeTx" presStyleLbl="node1" presStyleIdx="2" presStyleCnt="5">
        <dgm:presLayoutVars>
          <dgm:bulletEnabled val="1"/>
        </dgm:presLayoutVars>
      </dgm:prSet>
      <dgm:spPr/>
    </dgm:pt>
    <dgm:pt modelId="{BEB04E4E-B13D-4FB9-93D5-C087C7B9337C}" type="pres">
      <dgm:prSet presAssocID="{6909BCFF-92E6-42C2-9466-0660B7EB9779}" presName="invisiNode" presStyleLbl="node1" presStyleIdx="2" presStyleCnt="5"/>
      <dgm:spPr/>
    </dgm:pt>
    <dgm:pt modelId="{BDF40E07-0CE0-4A20-98D9-EC841C4D3EAA}" type="pres">
      <dgm:prSet presAssocID="{6909BCFF-92E6-42C2-9466-0660B7EB9779}" presName="imagNode" presStyleLbl="fgImgPlace1" presStyleIdx="2" presStyleCnt="5" custScaleX="15497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2FDBBBD-87DD-4917-9D24-5EBA9F2B0AF1}" type="pres">
      <dgm:prSet presAssocID="{E10CD4DA-D4E7-4DCC-98D3-32537B278785}" presName="sibTrans" presStyleLbl="sibTrans2D1" presStyleIdx="0" presStyleCnt="0"/>
      <dgm:spPr/>
    </dgm:pt>
    <dgm:pt modelId="{8735E046-2626-4F24-8343-F5FE2FD1148B}" type="pres">
      <dgm:prSet presAssocID="{EA26118C-1C15-4E2F-B4AF-F65B2D110C6D}" presName="compNode" presStyleCnt="0"/>
      <dgm:spPr/>
    </dgm:pt>
    <dgm:pt modelId="{47F31139-4F26-4CA2-86EC-CE9BD3EA74BF}" type="pres">
      <dgm:prSet presAssocID="{EA26118C-1C15-4E2F-B4AF-F65B2D110C6D}" presName="bkgdShape" presStyleLbl="node1" presStyleIdx="3" presStyleCnt="5" custLinFactNeighborX="-1323"/>
      <dgm:spPr/>
    </dgm:pt>
    <dgm:pt modelId="{099955DE-23FD-4701-A501-04182BEBA577}" type="pres">
      <dgm:prSet presAssocID="{EA26118C-1C15-4E2F-B4AF-F65B2D110C6D}" presName="nodeTx" presStyleLbl="node1" presStyleIdx="3" presStyleCnt="5">
        <dgm:presLayoutVars>
          <dgm:bulletEnabled val="1"/>
        </dgm:presLayoutVars>
      </dgm:prSet>
      <dgm:spPr/>
    </dgm:pt>
    <dgm:pt modelId="{66BDCB9B-0470-408B-86F7-CE3464D1AC34}" type="pres">
      <dgm:prSet presAssocID="{EA26118C-1C15-4E2F-B4AF-F65B2D110C6D}" presName="invisiNode" presStyleLbl="node1" presStyleIdx="3" presStyleCnt="5"/>
      <dgm:spPr/>
    </dgm:pt>
    <dgm:pt modelId="{6250B49E-42B9-4043-89BE-A204B4306FAD}" type="pres">
      <dgm:prSet presAssocID="{EA26118C-1C15-4E2F-B4AF-F65B2D110C6D}" presName="imagNode" presStyleLbl="fgImgPlace1" presStyleIdx="3" presStyleCnt="5" custLinFactNeighborX="-4182"/>
      <dgm:spPr>
        <a:blipFill rotWithShape="1">
          <a:blip xmlns:r="http://schemas.openxmlformats.org/officeDocument/2006/relationships" r:embed="rId4" cstate="print"/>
          <a:srcRect/>
          <a:stretch>
            <a:fillRect l="-26000" r="-26000"/>
          </a:stretch>
        </a:blipFill>
      </dgm:spPr>
    </dgm:pt>
    <dgm:pt modelId="{390E76CD-B540-466A-BFB9-17ADC2A27072}" type="pres">
      <dgm:prSet presAssocID="{0052918A-592F-4ECC-937A-6999F94F4AF1}" presName="sibTrans" presStyleLbl="sibTrans2D1" presStyleIdx="0" presStyleCnt="0"/>
      <dgm:spPr/>
    </dgm:pt>
    <dgm:pt modelId="{F8F66165-272F-4273-AFAF-C101BE9C5412}" type="pres">
      <dgm:prSet presAssocID="{69062CA7-A349-4860-BF43-AF122F154FD4}" presName="compNode" presStyleCnt="0"/>
      <dgm:spPr/>
    </dgm:pt>
    <dgm:pt modelId="{710EA664-F389-403A-A1C2-D721EEF16FF4}" type="pres">
      <dgm:prSet presAssocID="{69062CA7-A349-4860-BF43-AF122F154FD4}" presName="bkgdShape" presStyleLbl="node1" presStyleIdx="4" presStyleCnt="5" custLinFactNeighborX="-1882" custLinFactNeighborY="-2139"/>
      <dgm:spPr/>
    </dgm:pt>
    <dgm:pt modelId="{7DF9EFC5-9190-4A2A-A915-DDD5D6CFAA45}" type="pres">
      <dgm:prSet presAssocID="{69062CA7-A349-4860-BF43-AF122F154FD4}" presName="nodeTx" presStyleLbl="node1" presStyleIdx="4" presStyleCnt="5">
        <dgm:presLayoutVars>
          <dgm:bulletEnabled val="1"/>
        </dgm:presLayoutVars>
      </dgm:prSet>
      <dgm:spPr/>
    </dgm:pt>
    <dgm:pt modelId="{F2C9E52C-52C6-494C-9158-AD9BC2C67AF7}" type="pres">
      <dgm:prSet presAssocID="{69062CA7-A349-4860-BF43-AF122F154FD4}" presName="invisiNode" presStyleLbl="node1" presStyleIdx="4" presStyleCnt="5"/>
      <dgm:spPr/>
    </dgm:pt>
    <dgm:pt modelId="{9FA39041-8BAB-4E18-ADC1-77021DF67733}" type="pres">
      <dgm:prSet presAssocID="{69062CA7-A349-4860-BF43-AF122F154FD4}" presName="imagNode" presStyleLbl="fgImgPlace1" presStyleIdx="4" presStyleCnt="5" custScaleX="112627" custScaleY="137294" custLinFactNeighborY="2497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E330A706-9E1F-4AC3-9074-2BF50F804467}" type="presOf" srcId="{FCCDD93A-6758-47D8-9535-CE09F2C140B3}" destId="{6AE0A0EC-C4C3-4721-BF0D-0F6E63AEEBEB}" srcOrd="0" destOrd="0" presId="urn:microsoft.com/office/officeart/2005/8/layout/hList7#1"/>
    <dgm:cxn modelId="{923E9725-B933-44BE-ACF2-5E93E5BEC07E}" type="presOf" srcId="{FCCDD93A-6758-47D8-9535-CE09F2C140B3}" destId="{D77518BD-6E2C-4B55-BC00-4D55F0CB66FC}" srcOrd="1" destOrd="0" presId="urn:microsoft.com/office/officeart/2005/8/layout/hList7#1"/>
    <dgm:cxn modelId="{8B656E38-714B-4D57-8CA4-97A838728E1D}" srcId="{0143AA3C-A04C-4BFE-9122-56EB8BA81578}" destId="{EA26118C-1C15-4E2F-B4AF-F65B2D110C6D}" srcOrd="3" destOrd="0" parTransId="{89639437-B6D9-4FC0-B94F-1D9512386356}" sibTransId="{0052918A-592F-4ECC-937A-6999F94F4AF1}"/>
    <dgm:cxn modelId="{CE76C039-BACE-43B2-802A-72628A207FB5}" type="presOf" srcId="{E10CD4DA-D4E7-4DCC-98D3-32537B278785}" destId="{C2FDBBBD-87DD-4917-9D24-5EBA9F2B0AF1}" srcOrd="0" destOrd="0" presId="urn:microsoft.com/office/officeart/2005/8/layout/hList7#1"/>
    <dgm:cxn modelId="{C137053F-7F06-4159-B287-03178FBF50EE}" type="presOf" srcId="{0052918A-592F-4ECC-937A-6999F94F4AF1}" destId="{390E76CD-B540-466A-BFB9-17ADC2A27072}" srcOrd="0" destOrd="0" presId="urn:microsoft.com/office/officeart/2005/8/layout/hList7#1"/>
    <dgm:cxn modelId="{CB02813F-EC49-4459-B8A4-90D8335FE9E7}" srcId="{0143AA3C-A04C-4BFE-9122-56EB8BA81578}" destId="{6909BCFF-92E6-42C2-9466-0660B7EB9779}" srcOrd="2" destOrd="0" parTransId="{669936FF-3CD7-4427-9B1B-2EF6C1331104}" sibTransId="{E10CD4DA-D4E7-4DCC-98D3-32537B278785}"/>
    <dgm:cxn modelId="{DAC38867-8719-4006-A7DE-EBFA9121E5B8}" srcId="{0143AA3C-A04C-4BFE-9122-56EB8BA81578}" destId="{AAE76FCF-1277-4D7C-BCF8-1815C570FB30}" srcOrd="0" destOrd="0" parTransId="{E51379A3-CC62-414F-843F-40F6EB0E8631}" sibTransId="{C52F9EB6-5864-4EC5-B42C-CC4D20B4028B}"/>
    <dgm:cxn modelId="{B747D56B-D907-45A4-B938-616931E0B558}" type="presOf" srcId="{0143AA3C-A04C-4BFE-9122-56EB8BA81578}" destId="{DC278D8B-141C-4059-AD5A-8B15A8051611}" srcOrd="0" destOrd="0" presId="urn:microsoft.com/office/officeart/2005/8/layout/hList7#1"/>
    <dgm:cxn modelId="{D570C84F-1AFF-429F-801E-1ACAA0916C44}" type="presOf" srcId="{EA26118C-1C15-4E2F-B4AF-F65B2D110C6D}" destId="{47F31139-4F26-4CA2-86EC-CE9BD3EA74BF}" srcOrd="0" destOrd="0" presId="urn:microsoft.com/office/officeart/2005/8/layout/hList7#1"/>
    <dgm:cxn modelId="{B2632C55-B2AE-4D97-9370-A0BDBE9BDEBA}" type="presOf" srcId="{0FC97DAE-006D-48BA-826A-B760CF670F6A}" destId="{5FDA46A0-BE75-4432-AA51-A2A72649D2B7}" srcOrd="0" destOrd="0" presId="urn:microsoft.com/office/officeart/2005/8/layout/hList7#1"/>
    <dgm:cxn modelId="{CD49B758-E65C-44CE-BE23-A9E3C3C941D0}" type="presOf" srcId="{AAE76FCF-1277-4D7C-BCF8-1815C570FB30}" destId="{B6383FF7-4108-4D1E-982E-94A927D89438}" srcOrd="0" destOrd="0" presId="urn:microsoft.com/office/officeart/2005/8/layout/hList7#1"/>
    <dgm:cxn modelId="{107BE57E-7748-43B7-B07F-671F1CEBB0FE}" type="presOf" srcId="{AAE76FCF-1277-4D7C-BCF8-1815C570FB30}" destId="{A02BB4D1-8539-4365-ACCA-1B0EC757B780}" srcOrd="1" destOrd="0" presId="urn:microsoft.com/office/officeart/2005/8/layout/hList7#1"/>
    <dgm:cxn modelId="{D7A2018B-05DF-4534-84C9-C576A192BD24}" type="presOf" srcId="{69062CA7-A349-4860-BF43-AF122F154FD4}" destId="{7DF9EFC5-9190-4A2A-A915-DDD5D6CFAA45}" srcOrd="1" destOrd="0" presId="urn:microsoft.com/office/officeart/2005/8/layout/hList7#1"/>
    <dgm:cxn modelId="{88DCB19C-F696-423F-B98E-AE952172948E}" type="presOf" srcId="{6909BCFF-92E6-42C2-9466-0660B7EB9779}" destId="{6B3ED3CE-C5CC-461C-9BC7-EEF8673199F8}" srcOrd="1" destOrd="0" presId="urn:microsoft.com/office/officeart/2005/8/layout/hList7#1"/>
    <dgm:cxn modelId="{6D52A6AB-27CA-432F-AE7A-D503F1625EA7}" type="presOf" srcId="{6909BCFF-92E6-42C2-9466-0660B7EB9779}" destId="{7FCFB52A-7D30-444E-83AB-E49AD787D404}" srcOrd="0" destOrd="0" presId="urn:microsoft.com/office/officeart/2005/8/layout/hList7#1"/>
    <dgm:cxn modelId="{0A94E9AE-D17E-4961-8AAF-56C8CA50DF96}" srcId="{0143AA3C-A04C-4BFE-9122-56EB8BA81578}" destId="{69062CA7-A349-4860-BF43-AF122F154FD4}" srcOrd="4" destOrd="0" parTransId="{A4A7A3B4-C20D-4EF7-9151-72E812112832}" sibTransId="{672080BA-ED51-4E13-9C37-ED525B356DE0}"/>
    <dgm:cxn modelId="{2357CECA-55A0-4A1F-9913-A5C9E5473E0D}" type="presOf" srcId="{69062CA7-A349-4860-BF43-AF122F154FD4}" destId="{710EA664-F389-403A-A1C2-D721EEF16FF4}" srcOrd="0" destOrd="0" presId="urn:microsoft.com/office/officeart/2005/8/layout/hList7#1"/>
    <dgm:cxn modelId="{A1A963CF-263A-48DD-B1C9-C5F2004ED795}" type="presOf" srcId="{C52F9EB6-5864-4EC5-B42C-CC4D20B4028B}" destId="{B3420166-0527-448C-A5AE-A4BD7AAE2F10}" srcOrd="0" destOrd="0" presId="urn:microsoft.com/office/officeart/2005/8/layout/hList7#1"/>
    <dgm:cxn modelId="{E2EC6BD4-22A8-4674-B92D-1CA2A4BFA847}" srcId="{0143AA3C-A04C-4BFE-9122-56EB8BA81578}" destId="{FCCDD93A-6758-47D8-9535-CE09F2C140B3}" srcOrd="1" destOrd="0" parTransId="{E0A21EB0-6D03-4C25-80AD-BC37660B45E9}" sibTransId="{0FC97DAE-006D-48BA-826A-B760CF670F6A}"/>
    <dgm:cxn modelId="{9DBE00D9-12BF-4CF1-88ED-A687C0257949}" type="presOf" srcId="{EA26118C-1C15-4E2F-B4AF-F65B2D110C6D}" destId="{099955DE-23FD-4701-A501-04182BEBA577}" srcOrd="1" destOrd="0" presId="urn:microsoft.com/office/officeart/2005/8/layout/hList7#1"/>
    <dgm:cxn modelId="{FFD6EF4F-81D0-4D87-94A5-B7CBFBBD4D9F}" type="presParOf" srcId="{DC278D8B-141C-4059-AD5A-8B15A8051611}" destId="{1BD756CF-4B82-41E0-BE7C-A17BF5AA12FB}" srcOrd="0" destOrd="0" presId="urn:microsoft.com/office/officeart/2005/8/layout/hList7#1"/>
    <dgm:cxn modelId="{0A1769DB-2710-4561-BCD3-BD3E272334F4}" type="presParOf" srcId="{DC278D8B-141C-4059-AD5A-8B15A8051611}" destId="{69A7195A-CAE1-4043-B19E-B995CDB04FA7}" srcOrd="1" destOrd="0" presId="urn:microsoft.com/office/officeart/2005/8/layout/hList7#1"/>
    <dgm:cxn modelId="{08B192C0-AD2F-4F6A-AF1A-63BE7EF1FD9B}" type="presParOf" srcId="{69A7195A-CAE1-4043-B19E-B995CDB04FA7}" destId="{AC7B39BB-AE9C-44B4-A6AA-011DDA35F6F9}" srcOrd="0" destOrd="0" presId="urn:microsoft.com/office/officeart/2005/8/layout/hList7#1"/>
    <dgm:cxn modelId="{30ACD145-D04A-4AE4-B2B5-D89E9AE75C9B}" type="presParOf" srcId="{AC7B39BB-AE9C-44B4-A6AA-011DDA35F6F9}" destId="{B6383FF7-4108-4D1E-982E-94A927D89438}" srcOrd="0" destOrd="0" presId="urn:microsoft.com/office/officeart/2005/8/layout/hList7#1"/>
    <dgm:cxn modelId="{59492577-B455-432F-B958-8B44BDF559C5}" type="presParOf" srcId="{AC7B39BB-AE9C-44B4-A6AA-011DDA35F6F9}" destId="{A02BB4D1-8539-4365-ACCA-1B0EC757B780}" srcOrd="1" destOrd="0" presId="urn:microsoft.com/office/officeart/2005/8/layout/hList7#1"/>
    <dgm:cxn modelId="{AFE378C6-BC0D-4977-97B2-434643996DF5}" type="presParOf" srcId="{AC7B39BB-AE9C-44B4-A6AA-011DDA35F6F9}" destId="{C5245B46-7E94-422D-A19F-2487743B61F9}" srcOrd="2" destOrd="0" presId="urn:microsoft.com/office/officeart/2005/8/layout/hList7#1"/>
    <dgm:cxn modelId="{42843B3D-6603-4894-A37F-828CE5BAB19B}" type="presParOf" srcId="{AC7B39BB-AE9C-44B4-A6AA-011DDA35F6F9}" destId="{D55F8CC3-AABB-4364-AE52-E63A77597B3C}" srcOrd="3" destOrd="0" presId="urn:microsoft.com/office/officeart/2005/8/layout/hList7#1"/>
    <dgm:cxn modelId="{E3351162-F008-40BE-816E-8CC4CAF21C14}" type="presParOf" srcId="{69A7195A-CAE1-4043-B19E-B995CDB04FA7}" destId="{B3420166-0527-448C-A5AE-A4BD7AAE2F10}" srcOrd="1" destOrd="0" presId="urn:microsoft.com/office/officeart/2005/8/layout/hList7#1"/>
    <dgm:cxn modelId="{06B22C6A-1557-4B34-A3B9-C27550C507E2}" type="presParOf" srcId="{69A7195A-CAE1-4043-B19E-B995CDB04FA7}" destId="{70E26748-65A3-4972-A7D2-71C50D6EFEA2}" srcOrd="2" destOrd="0" presId="urn:microsoft.com/office/officeart/2005/8/layout/hList7#1"/>
    <dgm:cxn modelId="{8F12C7C6-C6E1-48C7-BAC1-2B112D6ED81F}" type="presParOf" srcId="{70E26748-65A3-4972-A7D2-71C50D6EFEA2}" destId="{6AE0A0EC-C4C3-4721-BF0D-0F6E63AEEBEB}" srcOrd="0" destOrd="0" presId="urn:microsoft.com/office/officeart/2005/8/layout/hList7#1"/>
    <dgm:cxn modelId="{40CB11D3-0999-4C5A-A602-B26774F8AA56}" type="presParOf" srcId="{70E26748-65A3-4972-A7D2-71C50D6EFEA2}" destId="{D77518BD-6E2C-4B55-BC00-4D55F0CB66FC}" srcOrd="1" destOrd="0" presId="urn:microsoft.com/office/officeart/2005/8/layout/hList7#1"/>
    <dgm:cxn modelId="{E8A6E545-BA35-4112-87A7-7A48F8211FBD}" type="presParOf" srcId="{70E26748-65A3-4972-A7D2-71C50D6EFEA2}" destId="{8B5852D2-4B4E-46B7-A3BE-A2BEBBF62BC1}" srcOrd="2" destOrd="0" presId="urn:microsoft.com/office/officeart/2005/8/layout/hList7#1"/>
    <dgm:cxn modelId="{20C1A9F1-51A5-49AD-A762-87C3D2363402}" type="presParOf" srcId="{70E26748-65A3-4972-A7D2-71C50D6EFEA2}" destId="{E2636B79-4ACE-4BC7-8E42-95AF71B8D630}" srcOrd="3" destOrd="0" presId="urn:microsoft.com/office/officeart/2005/8/layout/hList7#1"/>
    <dgm:cxn modelId="{A182D19A-C15D-4478-9D80-B92CF94A2FD3}" type="presParOf" srcId="{69A7195A-CAE1-4043-B19E-B995CDB04FA7}" destId="{5FDA46A0-BE75-4432-AA51-A2A72649D2B7}" srcOrd="3" destOrd="0" presId="urn:microsoft.com/office/officeart/2005/8/layout/hList7#1"/>
    <dgm:cxn modelId="{9260623D-3589-479A-8B37-E79D40331BDE}" type="presParOf" srcId="{69A7195A-CAE1-4043-B19E-B995CDB04FA7}" destId="{EAFEDA1E-6A64-425F-B983-6A2F07CA2122}" srcOrd="4" destOrd="0" presId="urn:microsoft.com/office/officeart/2005/8/layout/hList7#1"/>
    <dgm:cxn modelId="{EFA4C41A-0694-4B4C-B1D3-5A3B884F01BE}" type="presParOf" srcId="{EAFEDA1E-6A64-425F-B983-6A2F07CA2122}" destId="{7FCFB52A-7D30-444E-83AB-E49AD787D404}" srcOrd="0" destOrd="0" presId="urn:microsoft.com/office/officeart/2005/8/layout/hList7#1"/>
    <dgm:cxn modelId="{5DE777FE-C247-4A7F-B163-5ED146BB0221}" type="presParOf" srcId="{EAFEDA1E-6A64-425F-B983-6A2F07CA2122}" destId="{6B3ED3CE-C5CC-461C-9BC7-EEF8673199F8}" srcOrd="1" destOrd="0" presId="urn:microsoft.com/office/officeart/2005/8/layout/hList7#1"/>
    <dgm:cxn modelId="{9918DC3B-8F05-40A2-996F-7E606CB50F4D}" type="presParOf" srcId="{EAFEDA1E-6A64-425F-B983-6A2F07CA2122}" destId="{BEB04E4E-B13D-4FB9-93D5-C087C7B9337C}" srcOrd="2" destOrd="0" presId="urn:microsoft.com/office/officeart/2005/8/layout/hList7#1"/>
    <dgm:cxn modelId="{3C1F89E1-BE09-4530-9071-B19CAAD792B6}" type="presParOf" srcId="{EAFEDA1E-6A64-425F-B983-6A2F07CA2122}" destId="{BDF40E07-0CE0-4A20-98D9-EC841C4D3EAA}" srcOrd="3" destOrd="0" presId="urn:microsoft.com/office/officeart/2005/8/layout/hList7#1"/>
    <dgm:cxn modelId="{9FB07576-4F24-4FE2-8DDB-533FA00BF138}" type="presParOf" srcId="{69A7195A-CAE1-4043-B19E-B995CDB04FA7}" destId="{C2FDBBBD-87DD-4917-9D24-5EBA9F2B0AF1}" srcOrd="5" destOrd="0" presId="urn:microsoft.com/office/officeart/2005/8/layout/hList7#1"/>
    <dgm:cxn modelId="{64F31C17-5418-461C-A08A-691AC733A1E3}" type="presParOf" srcId="{69A7195A-CAE1-4043-B19E-B995CDB04FA7}" destId="{8735E046-2626-4F24-8343-F5FE2FD1148B}" srcOrd="6" destOrd="0" presId="urn:microsoft.com/office/officeart/2005/8/layout/hList7#1"/>
    <dgm:cxn modelId="{4112B39E-A09C-467B-9433-78DDB683A413}" type="presParOf" srcId="{8735E046-2626-4F24-8343-F5FE2FD1148B}" destId="{47F31139-4F26-4CA2-86EC-CE9BD3EA74BF}" srcOrd="0" destOrd="0" presId="urn:microsoft.com/office/officeart/2005/8/layout/hList7#1"/>
    <dgm:cxn modelId="{58EC65C2-DF5A-41F1-9D90-B8B7E8419F7A}" type="presParOf" srcId="{8735E046-2626-4F24-8343-F5FE2FD1148B}" destId="{099955DE-23FD-4701-A501-04182BEBA577}" srcOrd="1" destOrd="0" presId="urn:microsoft.com/office/officeart/2005/8/layout/hList7#1"/>
    <dgm:cxn modelId="{D9C4FB3C-8430-4282-9016-DAAE0476BDE3}" type="presParOf" srcId="{8735E046-2626-4F24-8343-F5FE2FD1148B}" destId="{66BDCB9B-0470-408B-86F7-CE3464D1AC34}" srcOrd="2" destOrd="0" presId="urn:microsoft.com/office/officeart/2005/8/layout/hList7#1"/>
    <dgm:cxn modelId="{EBEF7A9D-F9CA-4267-A531-A7808C8B5488}" type="presParOf" srcId="{8735E046-2626-4F24-8343-F5FE2FD1148B}" destId="{6250B49E-42B9-4043-89BE-A204B4306FAD}" srcOrd="3" destOrd="0" presId="urn:microsoft.com/office/officeart/2005/8/layout/hList7#1"/>
    <dgm:cxn modelId="{AB624456-0BE2-42CA-B87B-B61B5055BD1F}" type="presParOf" srcId="{69A7195A-CAE1-4043-B19E-B995CDB04FA7}" destId="{390E76CD-B540-466A-BFB9-17ADC2A27072}" srcOrd="7" destOrd="0" presId="urn:microsoft.com/office/officeart/2005/8/layout/hList7#1"/>
    <dgm:cxn modelId="{9DAE880D-09A4-4E05-9779-F2A81F9AB1F2}" type="presParOf" srcId="{69A7195A-CAE1-4043-B19E-B995CDB04FA7}" destId="{F8F66165-272F-4273-AFAF-C101BE9C5412}" srcOrd="8" destOrd="0" presId="urn:microsoft.com/office/officeart/2005/8/layout/hList7#1"/>
    <dgm:cxn modelId="{7EA05EBE-6D9B-452A-A799-F8FFB7FC7259}" type="presParOf" srcId="{F8F66165-272F-4273-AFAF-C101BE9C5412}" destId="{710EA664-F389-403A-A1C2-D721EEF16FF4}" srcOrd="0" destOrd="0" presId="urn:microsoft.com/office/officeart/2005/8/layout/hList7#1"/>
    <dgm:cxn modelId="{77F764AD-B5E1-4CFE-8C8B-547924F7992B}" type="presParOf" srcId="{F8F66165-272F-4273-AFAF-C101BE9C5412}" destId="{7DF9EFC5-9190-4A2A-A915-DDD5D6CFAA45}" srcOrd="1" destOrd="0" presId="urn:microsoft.com/office/officeart/2005/8/layout/hList7#1"/>
    <dgm:cxn modelId="{1D3B54EA-35FD-4F1D-898A-AD97ED8904CA}" type="presParOf" srcId="{F8F66165-272F-4273-AFAF-C101BE9C5412}" destId="{F2C9E52C-52C6-494C-9158-AD9BC2C67AF7}" srcOrd="2" destOrd="0" presId="urn:microsoft.com/office/officeart/2005/8/layout/hList7#1"/>
    <dgm:cxn modelId="{EE6FF2F3-B596-4BD2-B1C4-FEB896F140DA}" type="presParOf" srcId="{F8F66165-272F-4273-AFAF-C101BE9C5412}" destId="{9FA39041-8BAB-4E18-ADC1-77021DF6773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195A0B-AF2E-48F2-B491-47544BF7DE11}" type="doc">
      <dgm:prSet loTypeId="urn:microsoft.com/office/officeart/2005/8/layout/venn3" loCatId="relationship" qsTypeId="urn:microsoft.com/office/officeart/2005/8/quickstyle/3d2#6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F684252-211A-4DE8-86F6-118D8EE202CA}">
      <dgm:prSet phldrT="[ข้อความ]"/>
      <dgm:spPr>
        <a:solidFill>
          <a:srgbClr val="C00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นับถือศาสนาพุทธ	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99.5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0F6F02E8-E481-4BA3-A08F-FC70F5184DF0}" type="parTrans" cxnId="{854CF423-74F3-4EF2-8073-0D42FF1C2976}">
      <dgm:prSet/>
      <dgm:spPr/>
      <dgm:t>
        <a:bodyPr/>
        <a:lstStyle/>
        <a:p>
          <a:endParaRPr lang="th-TH"/>
        </a:p>
      </dgm:t>
    </dgm:pt>
    <dgm:pt modelId="{3250E2E7-1718-4987-97DC-2490B9902B2E}" type="sibTrans" cxnId="{854CF423-74F3-4EF2-8073-0D42FF1C2976}">
      <dgm:prSet/>
      <dgm:spPr/>
      <dgm:t>
        <a:bodyPr/>
        <a:lstStyle/>
        <a:p>
          <a:endParaRPr lang="th-TH"/>
        </a:p>
      </dgm:t>
    </dgm:pt>
    <dgm:pt modelId="{2BD6B5ED-78CD-4B95-BA0C-8BE89810FD1B}">
      <dgm:prSet phldrT="[ข้อความ]"/>
      <dgm:spPr>
        <a:solidFill>
          <a:srgbClr val="FFC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ศาสนาคริสต์   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0.5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AF1AFD2-02A2-47D6-B92E-9314A2911961}" type="parTrans" cxnId="{87CCCF5D-656E-41ED-A416-0C40290CF1DE}">
      <dgm:prSet/>
      <dgm:spPr/>
      <dgm:t>
        <a:bodyPr/>
        <a:lstStyle/>
        <a:p>
          <a:endParaRPr lang="th-TH"/>
        </a:p>
      </dgm:t>
    </dgm:pt>
    <dgm:pt modelId="{00C7DF32-8537-48BC-9726-4E2FFB9B2FF7}" type="sibTrans" cxnId="{87CCCF5D-656E-41ED-A416-0C40290CF1DE}">
      <dgm:prSet/>
      <dgm:spPr/>
      <dgm:t>
        <a:bodyPr/>
        <a:lstStyle/>
        <a:p>
          <a:endParaRPr lang="th-TH"/>
        </a:p>
      </dgm:t>
    </dgm:pt>
    <dgm:pt modelId="{07AC3992-5A09-4C3A-8252-1ADC1B847742}">
      <dgm:prSet phldrT="[ข้อความ]"/>
      <dgm:spPr>
        <a:solidFill>
          <a:srgbClr val="00B0F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วัด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/</a:t>
          </a:r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สำนักสงฆ์  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8  </a:t>
          </a:r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แห่ง   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9C7E49F4-71FE-4E2F-B581-B454703B0DA0}" type="parTrans" cxnId="{C6D2C85A-987F-4A5F-B976-2BAFBD7F57F0}">
      <dgm:prSet/>
      <dgm:spPr/>
      <dgm:t>
        <a:bodyPr/>
        <a:lstStyle/>
        <a:p>
          <a:endParaRPr lang="th-TH"/>
        </a:p>
      </dgm:t>
    </dgm:pt>
    <dgm:pt modelId="{1338EA00-D296-4126-8E1A-B2154A56C404}" type="sibTrans" cxnId="{C6D2C85A-987F-4A5F-B976-2BAFBD7F57F0}">
      <dgm:prSet/>
      <dgm:spPr/>
      <dgm:t>
        <a:bodyPr/>
        <a:lstStyle/>
        <a:p>
          <a:endParaRPr lang="th-TH"/>
        </a:p>
      </dgm:t>
    </dgm:pt>
    <dgm:pt modelId="{71A42011-6797-4949-A41B-9E1AE733AD77}" type="pres">
      <dgm:prSet presAssocID="{49195A0B-AF2E-48F2-B491-47544BF7DE11}" presName="Name0" presStyleCnt="0">
        <dgm:presLayoutVars>
          <dgm:dir/>
          <dgm:resizeHandles val="exact"/>
        </dgm:presLayoutVars>
      </dgm:prSet>
      <dgm:spPr/>
    </dgm:pt>
    <dgm:pt modelId="{0781B361-3D7B-4819-9B01-A8878A5A0AD1}" type="pres">
      <dgm:prSet presAssocID="{9F684252-211A-4DE8-86F6-118D8EE202CA}" presName="Name5" presStyleLbl="vennNode1" presStyleIdx="0" presStyleCnt="3">
        <dgm:presLayoutVars>
          <dgm:bulletEnabled val="1"/>
        </dgm:presLayoutVars>
      </dgm:prSet>
      <dgm:spPr/>
    </dgm:pt>
    <dgm:pt modelId="{042D844E-EEBB-4AFA-B602-87E2DC730226}" type="pres">
      <dgm:prSet presAssocID="{3250E2E7-1718-4987-97DC-2490B9902B2E}" presName="space" presStyleCnt="0"/>
      <dgm:spPr/>
    </dgm:pt>
    <dgm:pt modelId="{41636FB1-6295-4FDE-AA3B-A64B6C9835F2}" type="pres">
      <dgm:prSet presAssocID="{2BD6B5ED-78CD-4B95-BA0C-8BE89810FD1B}" presName="Name5" presStyleLbl="vennNode1" presStyleIdx="1" presStyleCnt="3">
        <dgm:presLayoutVars>
          <dgm:bulletEnabled val="1"/>
        </dgm:presLayoutVars>
      </dgm:prSet>
      <dgm:spPr/>
    </dgm:pt>
    <dgm:pt modelId="{725BCC81-F355-4297-B45C-5E8501CEDFAC}" type="pres">
      <dgm:prSet presAssocID="{00C7DF32-8537-48BC-9726-4E2FFB9B2FF7}" presName="space" presStyleCnt="0"/>
      <dgm:spPr/>
    </dgm:pt>
    <dgm:pt modelId="{BF3BDA8B-1F47-4EEE-870F-9B51591D1EA7}" type="pres">
      <dgm:prSet presAssocID="{07AC3992-5A09-4C3A-8252-1ADC1B847742}" presName="Name5" presStyleLbl="vennNode1" presStyleIdx="2" presStyleCnt="3" custScaleX="111909">
        <dgm:presLayoutVars>
          <dgm:bulletEnabled val="1"/>
        </dgm:presLayoutVars>
      </dgm:prSet>
      <dgm:spPr/>
    </dgm:pt>
  </dgm:ptLst>
  <dgm:cxnLst>
    <dgm:cxn modelId="{7E6AC620-493D-4550-8169-FE98C2BDCC20}" type="presOf" srcId="{49195A0B-AF2E-48F2-B491-47544BF7DE11}" destId="{71A42011-6797-4949-A41B-9E1AE733AD77}" srcOrd="0" destOrd="0" presId="urn:microsoft.com/office/officeart/2005/8/layout/venn3"/>
    <dgm:cxn modelId="{854CF423-74F3-4EF2-8073-0D42FF1C2976}" srcId="{49195A0B-AF2E-48F2-B491-47544BF7DE11}" destId="{9F684252-211A-4DE8-86F6-118D8EE202CA}" srcOrd="0" destOrd="0" parTransId="{0F6F02E8-E481-4BA3-A08F-FC70F5184DF0}" sibTransId="{3250E2E7-1718-4987-97DC-2490B9902B2E}"/>
    <dgm:cxn modelId="{E196543A-7A49-4EBC-B282-A27C4403E932}" type="presOf" srcId="{9F684252-211A-4DE8-86F6-118D8EE202CA}" destId="{0781B361-3D7B-4819-9B01-A8878A5A0AD1}" srcOrd="0" destOrd="0" presId="urn:microsoft.com/office/officeart/2005/8/layout/venn3"/>
    <dgm:cxn modelId="{87CCCF5D-656E-41ED-A416-0C40290CF1DE}" srcId="{49195A0B-AF2E-48F2-B491-47544BF7DE11}" destId="{2BD6B5ED-78CD-4B95-BA0C-8BE89810FD1B}" srcOrd="1" destOrd="0" parTransId="{CAF1AFD2-02A2-47D6-B92E-9314A2911961}" sibTransId="{00C7DF32-8537-48BC-9726-4E2FFB9B2FF7}"/>
    <dgm:cxn modelId="{C6D2C85A-987F-4A5F-B976-2BAFBD7F57F0}" srcId="{49195A0B-AF2E-48F2-B491-47544BF7DE11}" destId="{07AC3992-5A09-4C3A-8252-1ADC1B847742}" srcOrd="2" destOrd="0" parTransId="{9C7E49F4-71FE-4E2F-B581-B454703B0DA0}" sibTransId="{1338EA00-D296-4126-8E1A-B2154A56C404}"/>
    <dgm:cxn modelId="{E1529298-CE28-4A07-9EB0-6B4574F47092}" type="presOf" srcId="{2BD6B5ED-78CD-4B95-BA0C-8BE89810FD1B}" destId="{41636FB1-6295-4FDE-AA3B-A64B6C9835F2}" srcOrd="0" destOrd="0" presId="urn:microsoft.com/office/officeart/2005/8/layout/venn3"/>
    <dgm:cxn modelId="{E8B0A9CE-6C90-4FB9-861A-181C0E577055}" type="presOf" srcId="{07AC3992-5A09-4C3A-8252-1ADC1B847742}" destId="{BF3BDA8B-1F47-4EEE-870F-9B51591D1EA7}" srcOrd="0" destOrd="0" presId="urn:microsoft.com/office/officeart/2005/8/layout/venn3"/>
    <dgm:cxn modelId="{0D381BBD-98DB-4789-9C92-FCB580065984}" type="presParOf" srcId="{71A42011-6797-4949-A41B-9E1AE733AD77}" destId="{0781B361-3D7B-4819-9B01-A8878A5A0AD1}" srcOrd="0" destOrd="0" presId="urn:microsoft.com/office/officeart/2005/8/layout/venn3"/>
    <dgm:cxn modelId="{CC6FC3DA-B6AB-4FBA-9A78-7BF98C1E81F9}" type="presParOf" srcId="{71A42011-6797-4949-A41B-9E1AE733AD77}" destId="{042D844E-EEBB-4AFA-B602-87E2DC730226}" srcOrd="1" destOrd="0" presId="urn:microsoft.com/office/officeart/2005/8/layout/venn3"/>
    <dgm:cxn modelId="{705ABF85-65A6-4DA7-9922-6FE2509EFF79}" type="presParOf" srcId="{71A42011-6797-4949-A41B-9E1AE733AD77}" destId="{41636FB1-6295-4FDE-AA3B-A64B6C9835F2}" srcOrd="2" destOrd="0" presId="urn:microsoft.com/office/officeart/2005/8/layout/venn3"/>
    <dgm:cxn modelId="{5FB80D21-8813-4AC9-8DCD-D802C9A94D18}" type="presParOf" srcId="{71A42011-6797-4949-A41B-9E1AE733AD77}" destId="{725BCC81-F355-4297-B45C-5E8501CEDFAC}" srcOrd="3" destOrd="0" presId="urn:microsoft.com/office/officeart/2005/8/layout/venn3"/>
    <dgm:cxn modelId="{FA8528E2-078D-4CCE-A7F2-D541325B8DF5}" type="presParOf" srcId="{71A42011-6797-4949-A41B-9E1AE733AD77}" destId="{BF3BDA8B-1F47-4EEE-870F-9B51591D1EA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195A0B-AF2E-48F2-B491-47544BF7DE11}" type="doc">
      <dgm:prSet loTypeId="urn:microsoft.com/office/officeart/2005/8/layout/venn3" loCatId="relationship" qsTypeId="urn:microsoft.com/office/officeart/2005/8/quickstyle/3d2#6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F684252-211A-4DE8-86F6-118D8EE202CA}">
      <dgm:prSet phldrT="[ข้อความ]"/>
      <dgm:spPr>
        <a:solidFill>
          <a:srgbClr val="C00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เกษตรกรรม	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60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0F6F02E8-E481-4BA3-A08F-FC70F5184DF0}" type="parTrans" cxnId="{854CF423-74F3-4EF2-8073-0D42FF1C2976}">
      <dgm:prSet/>
      <dgm:spPr/>
      <dgm:t>
        <a:bodyPr/>
        <a:lstStyle/>
        <a:p>
          <a:endParaRPr lang="th-TH"/>
        </a:p>
      </dgm:t>
    </dgm:pt>
    <dgm:pt modelId="{3250E2E7-1718-4987-97DC-2490B9902B2E}" type="sibTrans" cxnId="{854CF423-74F3-4EF2-8073-0D42FF1C2976}">
      <dgm:prSet/>
      <dgm:spPr/>
      <dgm:t>
        <a:bodyPr/>
        <a:lstStyle/>
        <a:p>
          <a:endParaRPr lang="th-TH"/>
        </a:p>
      </dgm:t>
    </dgm:pt>
    <dgm:pt modelId="{2BD6B5ED-78CD-4B95-BA0C-8BE89810FD1B}">
      <dgm:prSet phldrT="[ข้อความ]"/>
      <dgm:spPr>
        <a:solidFill>
          <a:srgbClr val="FFC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รับจ้าง   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25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AF1AFD2-02A2-47D6-B92E-9314A2911961}" type="parTrans" cxnId="{87CCCF5D-656E-41ED-A416-0C40290CF1DE}">
      <dgm:prSet/>
      <dgm:spPr/>
      <dgm:t>
        <a:bodyPr/>
        <a:lstStyle/>
        <a:p>
          <a:endParaRPr lang="th-TH"/>
        </a:p>
      </dgm:t>
    </dgm:pt>
    <dgm:pt modelId="{00C7DF32-8537-48BC-9726-4E2FFB9B2FF7}" type="sibTrans" cxnId="{87CCCF5D-656E-41ED-A416-0C40290CF1DE}">
      <dgm:prSet/>
      <dgm:spPr/>
      <dgm:t>
        <a:bodyPr/>
        <a:lstStyle/>
        <a:p>
          <a:endParaRPr lang="th-TH"/>
        </a:p>
      </dgm:t>
    </dgm:pt>
    <dgm:pt modelId="{07AC3992-5A09-4C3A-8252-1ADC1B847742}">
      <dgm:prSet phldrT="[ข้อความ]"/>
      <dgm:spPr>
        <a:solidFill>
          <a:srgbClr val="00B0F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รับราชการ    ร้อยละ 9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9C7E49F4-71FE-4E2F-B581-B454703B0DA0}" type="parTrans" cxnId="{C6D2C85A-987F-4A5F-B976-2BAFBD7F57F0}">
      <dgm:prSet/>
      <dgm:spPr/>
      <dgm:t>
        <a:bodyPr/>
        <a:lstStyle/>
        <a:p>
          <a:endParaRPr lang="th-TH"/>
        </a:p>
      </dgm:t>
    </dgm:pt>
    <dgm:pt modelId="{1338EA00-D296-4126-8E1A-B2154A56C404}" type="sibTrans" cxnId="{C6D2C85A-987F-4A5F-B976-2BAFBD7F57F0}">
      <dgm:prSet/>
      <dgm:spPr/>
      <dgm:t>
        <a:bodyPr/>
        <a:lstStyle/>
        <a:p>
          <a:endParaRPr lang="th-TH"/>
        </a:p>
      </dgm:t>
    </dgm:pt>
    <dgm:pt modelId="{F326B877-C79A-460E-BF0C-171F93C5BEA2}">
      <dgm:prSet phldrT="[ข้อความ]"/>
      <dgm:spPr>
        <a:solidFill>
          <a:srgbClr val="008000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 อื่นๆ	 ร้อยละ </a:t>
          </a:r>
          <a:r>
            <a: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99E3B59-345D-4C8E-8957-AFF1BD49D3F0}" type="parTrans" cxnId="{42329520-29B0-43EA-B22A-843054B999A5}">
      <dgm:prSet/>
      <dgm:spPr/>
      <dgm:t>
        <a:bodyPr/>
        <a:lstStyle/>
        <a:p>
          <a:endParaRPr lang="th-TH"/>
        </a:p>
      </dgm:t>
    </dgm:pt>
    <dgm:pt modelId="{24E9C1E7-C49B-4670-AFC6-EEA285298940}" type="sibTrans" cxnId="{42329520-29B0-43EA-B22A-843054B999A5}">
      <dgm:prSet/>
      <dgm:spPr/>
      <dgm:t>
        <a:bodyPr/>
        <a:lstStyle/>
        <a:p>
          <a:endParaRPr lang="th-TH"/>
        </a:p>
      </dgm:t>
    </dgm:pt>
    <dgm:pt modelId="{71A42011-6797-4949-A41B-9E1AE733AD77}" type="pres">
      <dgm:prSet presAssocID="{49195A0B-AF2E-48F2-B491-47544BF7DE11}" presName="Name0" presStyleCnt="0">
        <dgm:presLayoutVars>
          <dgm:dir/>
          <dgm:resizeHandles val="exact"/>
        </dgm:presLayoutVars>
      </dgm:prSet>
      <dgm:spPr/>
    </dgm:pt>
    <dgm:pt modelId="{0781B361-3D7B-4819-9B01-A8878A5A0AD1}" type="pres">
      <dgm:prSet presAssocID="{9F684252-211A-4DE8-86F6-118D8EE202CA}" presName="Name5" presStyleLbl="vennNode1" presStyleIdx="0" presStyleCnt="4">
        <dgm:presLayoutVars>
          <dgm:bulletEnabled val="1"/>
        </dgm:presLayoutVars>
      </dgm:prSet>
      <dgm:spPr/>
    </dgm:pt>
    <dgm:pt modelId="{042D844E-EEBB-4AFA-B602-87E2DC730226}" type="pres">
      <dgm:prSet presAssocID="{3250E2E7-1718-4987-97DC-2490B9902B2E}" presName="space" presStyleCnt="0"/>
      <dgm:spPr/>
    </dgm:pt>
    <dgm:pt modelId="{41636FB1-6295-4FDE-AA3B-A64B6C9835F2}" type="pres">
      <dgm:prSet presAssocID="{2BD6B5ED-78CD-4B95-BA0C-8BE89810FD1B}" presName="Name5" presStyleLbl="vennNode1" presStyleIdx="1" presStyleCnt="4">
        <dgm:presLayoutVars>
          <dgm:bulletEnabled val="1"/>
        </dgm:presLayoutVars>
      </dgm:prSet>
      <dgm:spPr/>
    </dgm:pt>
    <dgm:pt modelId="{725BCC81-F355-4297-B45C-5E8501CEDFAC}" type="pres">
      <dgm:prSet presAssocID="{00C7DF32-8537-48BC-9726-4E2FFB9B2FF7}" presName="space" presStyleCnt="0"/>
      <dgm:spPr/>
    </dgm:pt>
    <dgm:pt modelId="{BF3BDA8B-1F47-4EEE-870F-9B51591D1EA7}" type="pres">
      <dgm:prSet presAssocID="{07AC3992-5A09-4C3A-8252-1ADC1B847742}" presName="Name5" presStyleLbl="vennNode1" presStyleIdx="2" presStyleCnt="4">
        <dgm:presLayoutVars>
          <dgm:bulletEnabled val="1"/>
        </dgm:presLayoutVars>
      </dgm:prSet>
      <dgm:spPr/>
    </dgm:pt>
    <dgm:pt modelId="{D54B6B1E-66DB-4C2F-A418-ED2B81C16D5D}" type="pres">
      <dgm:prSet presAssocID="{1338EA00-D296-4126-8E1A-B2154A56C404}" presName="space" presStyleCnt="0"/>
      <dgm:spPr/>
    </dgm:pt>
    <dgm:pt modelId="{3C83B747-315F-4FB2-8C43-4BB2E6B3BF89}" type="pres">
      <dgm:prSet presAssocID="{F326B877-C79A-460E-BF0C-171F93C5BEA2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42329520-29B0-43EA-B22A-843054B999A5}" srcId="{49195A0B-AF2E-48F2-B491-47544BF7DE11}" destId="{F326B877-C79A-460E-BF0C-171F93C5BEA2}" srcOrd="3" destOrd="0" parTransId="{C99E3B59-345D-4C8E-8957-AFF1BD49D3F0}" sibTransId="{24E9C1E7-C49B-4670-AFC6-EEA285298940}"/>
    <dgm:cxn modelId="{7E6AC620-493D-4550-8169-FE98C2BDCC20}" type="presOf" srcId="{49195A0B-AF2E-48F2-B491-47544BF7DE11}" destId="{71A42011-6797-4949-A41B-9E1AE733AD77}" srcOrd="0" destOrd="0" presId="urn:microsoft.com/office/officeart/2005/8/layout/venn3"/>
    <dgm:cxn modelId="{854CF423-74F3-4EF2-8073-0D42FF1C2976}" srcId="{49195A0B-AF2E-48F2-B491-47544BF7DE11}" destId="{9F684252-211A-4DE8-86F6-118D8EE202CA}" srcOrd="0" destOrd="0" parTransId="{0F6F02E8-E481-4BA3-A08F-FC70F5184DF0}" sibTransId="{3250E2E7-1718-4987-97DC-2490B9902B2E}"/>
    <dgm:cxn modelId="{E196543A-7A49-4EBC-B282-A27C4403E932}" type="presOf" srcId="{9F684252-211A-4DE8-86F6-118D8EE202CA}" destId="{0781B361-3D7B-4819-9B01-A8878A5A0AD1}" srcOrd="0" destOrd="0" presId="urn:microsoft.com/office/officeart/2005/8/layout/venn3"/>
    <dgm:cxn modelId="{87CCCF5D-656E-41ED-A416-0C40290CF1DE}" srcId="{49195A0B-AF2E-48F2-B491-47544BF7DE11}" destId="{2BD6B5ED-78CD-4B95-BA0C-8BE89810FD1B}" srcOrd="1" destOrd="0" parTransId="{CAF1AFD2-02A2-47D6-B92E-9314A2911961}" sibTransId="{00C7DF32-8537-48BC-9726-4E2FFB9B2FF7}"/>
    <dgm:cxn modelId="{C6D2C85A-987F-4A5F-B976-2BAFBD7F57F0}" srcId="{49195A0B-AF2E-48F2-B491-47544BF7DE11}" destId="{07AC3992-5A09-4C3A-8252-1ADC1B847742}" srcOrd="2" destOrd="0" parTransId="{9C7E49F4-71FE-4E2F-B581-B454703B0DA0}" sibTransId="{1338EA00-D296-4126-8E1A-B2154A56C404}"/>
    <dgm:cxn modelId="{E1529298-CE28-4A07-9EB0-6B4574F47092}" type="presOf" srcId="{2BD6B5ED-78CD-4B95-BA0C-8BE89810FD1B}" destId="{41636FB1-6295-4FDE-AA3B-A64B6C9835F2}" srcOrd="0" destOrd="0" presId="urn:microsoft.com/office/officeart/2005/8/layout/venn3"/>
    <dgm:cxn modelId="{B7B95E99-2769-4905-A063-960DE2E8E2B1}" type="presOf" srcId="{F326B877-C79A-460E-BF0C-171F93C5BEA2}" destId="{3C83B747-315F-4FB2-8C43-4BB2E6B3BF89}" srcOrd="0" destOrd="0" presId="urn:microsoft.com/office/officeart/2005/8/layout/venn3"/>
    <dgm:cxn modelId="{E8B0A9CE-6C90-4FB9-861A-181C0E577055}" type="presOf" srcId="{07AC3992-5A09-4C3A-8252-1ADC1B847742}" destId="{BF3BDA8B-1F47-4EEE-870F-9B51591D1EA7}" srcOrd="0" destOrd="0" presId="urn:microsoft.com/office/officeart/2005/8/layout/venn3"/>
    <dgm:cxn modelId="{0D381BBD-98DB-4789-9C92-FCB580065984}" type="presParOf" srcId="{71A42011-6797-4949-A41B-9E1AE733AD77}" destId="{0781B361-3D7B-4819-9B01-A8878A5A0AD1}" srcOrd="0" destOrd="0" presId="urn:microsoft.com/office/officeart/2005/8/layout/venn3"/>
    <dgm:cxn modelId="{CC6FC3DA-B6AB-4FBA-9A78-7BF98C1E81F9}" type="presParOf" srcId="{71A42011-6797-4949-A41B-9E1AE733AD77}" destId="{042D844E-EEBB-4AFA-B602-87E2DC730226}" srcOrd="1" destOrd="0" presId="urn:microsoft.com/office/officeart/2005/8/layout/venn3"/>
    <dgm:cxn modelId="{705ABF85-65A6-4DA7-9922-6FE2509EFF79}" type="presParOf" srcId="{71A42011-6797-4949-A41B-9E1AE733AD77}" destId="{41636FB1-6295-4FDE-AA3B-A64B6C9835F2}" srcOrd="2" destOrd="0" presId="urn:microsoft.com/office/officeart/2005/8/layout/venn3"/>
    <dgm:cxn modelId="{5FB80D21-8813-4AC9-8DCD-D802C9A94D18}" type="presParOf" srcId="{71A42011-6797-4949-A41B-9E1AE733AD77}" destId="{725BCC81-F355-4297-B45C-5E8501CEDFAC}" srcOrd="3" destOrd="0" presId="urn:microsoft.com/office/officeart/2005/8/layout/venn3"/>
    <dgm:cxn modelId="{FA8528E2-078D-4CCE-A7F2-D541325B8DF5}" type="presParOf" srcId="{71A42011-6797-4949-A41B-9E1AE733AD77}" destId="{BF3BDA8B-1F47-4EEE-870F-9B51591D1EA7}" srcOrd="4" destOrd="0" presId="urn:microsoft.com/office/officeart/2005/8/layout/venn3"/>
    <dgm:cxn modelId="{91760D6D-6648-4C84-9B01-EA2ED34DDB60}" type="presParOf" srcId="{71A42011-6797-4949-A41B-9E1AE733AD77}" destId="{D54B6B1E-66DB-4C2F-A418-ED2B81C16D5D}" srcOrd="5" destOrd="0" presId="urn:microsoft.com/office/officeart/2005/8/layout/venn3"/>
    <dgm:cxn modelId="{460AFF0B-5F03-40EE-A753-7BBF0945BB68}" type="presParOf" srcId="{71A42011-6797-4949-A41B-9E1AE733AD77}" destId="{3C83B747-315F-4FB2-8C43-4BB2E6B3BF8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195A0B-AF2E-48F2-B491-47544BF7DE11}" type="doc">
      <dgm:prSet loTypeId="urn:microsoft.com/office/officeart/2005/8/layout/venn3" loCatId="relationship" qsTypeId="urn:microsoft.com/office/officeart/2005/8/quickstyle/3d2#4" qsCatId="3D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9F684252-211A-4DE8-86F6-118D8EE202CA}">
      <dgm:prSet phldrT="[ข้อความ]" custT="1"/>
      <dgm:spPr/>
      <dgm:t>
        <a:bodyPr/>
        <a:lstStyle/>
        <a:p>
          <a:r>
            <a:rPr lang="th-TH" sz="4000" b="1">
              <a:latin typeface="TH SarabunPSK" pitchFamily="34" charset="-34"/>
              <a:cs typeface="TH SarabunPSK" pitchFamily="34" charset="-34"/>
            </a:rPr>
            <a:t>     เขมร	 ร้อยละ </a:t>
          </a:r>
          <a:r>
            <a:rPr lang="en-US" sz="4000" b="1">
              <a:latin typeface="TH SarabunPSK" pitchFamily="34" charset="-34"/>
              <a:cs typeface="TH SarabunPSK" pitchFamily="34" charset="-34"/>
            </a:rPr>
            <a:t>85</a:t>
          </a:r>
          <a:endParaRPr lang="th-TH" sz="4000" dirty="0">
            <a:latin typeface="TH SarabunPSK" pitchFamily="34" charset="-34"/>
            <a:cs typeface="TH SarabunPSK" pitchFamily="34" charset="-34"/>
          </a:endParaRPr>
        </a:p>
      </dgm:t>
    </dgm:pt>
    <dgm:pt modelId="{0F6F02E8-E481-4BA3-A08F-FC70F5184DF0}" type="parTrans" cxnId="{854CF423-74F3-4EF2-8073-0D42FF1C2976}">
      <dgm:prSet/>
      <dgm:spPr/>
      <dgm:t>
        <a:bodyPr/>
        <a:lstStyle/>
        <a:p>
          <a:endParaRPr lang="th-TH"/>
        </a:p>
      </dgm:t>
    </dgm:pt>
    <dgm:pt modelId="{3250E2E7-1718-4987-97DC-2490B9902B2E}" type="sibTrans" cxnId="{854CF423-74F3-4EF2-8073-0D42FF1C2976}">
      <dgm:prSet/>
      <dgm:spPr/>
      <dgm:t>
        <a:bodyPr/>
        <a:lstStyle/>
        <a:p>
          <a:endParaRPr lang="th-TH"/>
        </a:p>
      </dgm:t>
    </dgm:pt>
    <dgm:pt modelId="{8984951D-A562-401E-9B00-1349D2FF4981}">
      <dgm:prSet phldrT="[ข้อความ]"/>
      <dgm:spPr/>
      <dgm:t>
        <a:bodyPr/>
        <a:lstStyle/>
        <a:p>
          <a:r>
            <a:rPr lang="th-TH" b="1">
              <a:latin typeface="TH SarabunPSK" pitchFamily="34" charset="-34"/>
              <a:cs typeface="TH SarabunPSK" pitchFamily="34" charset="-34"/>
            </a:rPr>
            <a:t>     อิสาน	 ร้อยละ </a:t>
          </a:r>
          <a:r>
            <a:rPr lang="en-US" b="1">
              <a:latin typeface="TH SarabunPSK" pitchFamily="34" charset="-34"/>
              <a:cs typeface="TH SarabunPSK" pitchFamily="34" charset="-34"/>
            </a:rPr>
            <a:t>10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7FDDE68E-3CC9-4939-8F1F-7181D4D9586D}" type="parTrans" cxnId="{672E767C-E21F-46D5-A1E6-763D3394D603}">
      <dgm:prSet/>
      <dgm:spPr/>
      <dgm:t>
        <a:bodyPr/>
        <a:lstStyle/>
        <a:p>
          <a:endParaRPr lang="th-TH"/>
        </a:p>
      </dgm:t>
    </dgm:pt>
    <dgm:pt modelId="{2FF91089-55AB-4C24-BA1E-2DEF4D32C4F7}" type="sibTrans" cxnId="{672E767C-E21F-46D5-A1E6-763D3394D603}">
      <dgm:prSet/>
      <dgm:spPr/>
      <dgm:t>
        <a:bodyPr/>
        <a:lstStyle/>
        <a:p>
          <a:endParaRPr lang="th-TH"/>
        </a:p>
      </dgm:t>
    </dgm:pt>
    <dgm:pt modelId="{F083960E-B664-4B22-B970-EB1113DF4439}">
      <dgm:prSet phldrT="[ข้อความ]"/>
      <dgm:spPr/>
      <dgm:t>
        <a:bodyPr/>
        <a:lstStyle/>
        <a:p>
          <a:r>
            <a:rPr lang="th-TH" b="1">
              <a:latin typeface="TH SarabunPSK" pitchFamily="34" charset="-34"/>
              <a:cs typeface="TH SarabunPSK" pitchFamily="34" charset="-34"/>
            </a:rPr>
            <a:t>     ไทย	 ร้อยละ </a:t>
          </a:r>
          <a:r>
            <a:rPr lang="en-US" b="1">
              <a:latin typeface="TH SarabunPSK" pitchFamily="34" charset="-34"/>
              <a:cs typeface="TH SarabunPSK" pitchFamily="34" charset="-34"/>
            </a:rPr>
            <a:t>5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9C10F7E9-9B7A-441D-A863-04116A9235BA}" type="parTrans" cxnId="{9A28DED4-359C-44A8-B153-E4D5D42C8F30}">
      <dgm:prSet/>
      <dgm:spPr/>
      <dgm:t>
        <a:bodyPr/>
        <a:lstStyle/>
        <a:p>
          <a:endParaRPr lang="th-TH"/>
        </a:p>
      </dgm:t>
    </dgm:pt>
    <dgm:pt modelId="{48A67086-0298-4429-BD78-FC82605588C1}" type="sibTrans" cxnId="{9A28DED4-359C-44A8-B153-E4D5D42C8F30}">
      <dgm:prSet/>
      <dgm:spPr/>
      <dgm:t>
        <a:bodyPr/>
        <a:lstStyle/>
        <a:p>
          <a:endParaRPr lang="th-TH"/>
        </a:p>
      </dgm:t>
    </dgm:pt>
    <dgm:pt modelId="{71A42011-6797-4949-A41B-9E1AE733AD77}" type="pres">
      <dgm:prSet presAssocID="{49195A0B-AF2E-48F2-B491-47544BF7DE11}" presName="Name0" presStyleCnt="0">
        <dgm:presLayoutVars>
          <dgm:dir/>
          <dgm:resizeHandles val="exact"/>
        </dgm:presLayoutVars>
      </dgm:prSet>
      <dgm:spPr/>
    </dgm:pt>
    <dgm:pt modelId="{0781B361-3D7B-4819-9B01-A8878A5A0AD1}" type="pres">
      <dgm:prSet presAssocID="{9F684252-211A-4DE8-86F6-118D8EE202CA}" presName="Name5" presStyleLbl="vennNode1" presStyleIdx="0" presStyleCnt="3" custLinFactNeighborX="-59476">
        <dgm:presLayoutVars>
          <dgm:bulletEnabled val="1"/>
        </dgm:presLayoutVars>
      </dgm:prSet>
      <dgm:spPr/>
    </dgm:pt>
    <dgm:pt modelId="{E3B3F2CE-F600-4923-A3BD-BFDD00D3E409}" type="pres">
      <dgm:prSet presAssocID="{3250E2E7-1718-4987-97DC-2490B9902B2E}" presName="space" presStyleCnt="0"/>
      <dgm:spPr/>
    </dgm:pt>
    <dgm:pt modelId="{C8CDEC03-E7A7-4A96-9BC3-8FF22A3B17F0}" type="pres">
      <dgm:prSet presAssocID="{8984951D-A562-401E-9B00-1349D2FF4981}" presName="Name5" presStyleLbl="vennNode1" presStyleIdx="1" presStyleCnt="3" custLinFactNeighborX="-59476">
        <dgm:presLayoutVars>
          <dgm:bulletEnabled val="1"/>
        </dgm:presLayoutVars>
      </dgm:prSet>
      <dgm:spPr/>
    </dgm:pt>
    <dgm:pt modelId="{10C8C77F-4E53-4261-95E4-A7DA0F87AD77}" type="pres">
      <dgm:prSet presAssocID="{2FF91089-55AB-4C24-BA1E-2DEF4D32C4F7}" presName="space" presStyleCnt="0"/>
      <dgm:spPr/>
    </dgm:pt>
    <dgm:pt modelId="{BB470CCC-A1E5-4912-8B32-666BC0FB691E}" type="pres">
      <dgm:prSet presAssocID="{F083960E-B664-4B22-B970-EB1113DF4439}" presName="Name5" presStyleLbl="vennNode1" presStyleIdx="2" presStyleCnt="3" custLinFactNeighborX="-59476">
        <dgm:presLayoutVars>
          <dgm:bulletEnabled val="1"/>
        </dgm:presLayoutVars>
      </dgm:prSet>
      <dgm:spPr/>
    </dgm:pt>
  </dgm:ptLst>
  <dgm:cxnLst>
    <dgm:cxn modelId="{8A4B970A-C265-4BDF-8453-319F4E37930A}" type="presOf" srcId="{49195A0B-AF2E-48F2-B491-47544BF7DE11}" destId="{71A42011-6797-4949-A41B-9E1AE733AD77}" srcOrd="0" destOrd="0" presId="urn:microsoft.com/office/officeart/2005/8/layout/venn3"/>
    <dgm:cxn modelId="{854CF423-74F3-4EF2-8073-0D42FF1C2976}" srcId="{49195A0B-AF2E-48F2-B491-47544BF7DE11}" destId="{9F684252-211A-4DE8-86F6-118D8EE202CA}" srcOrd="0" destOrd="0" parTransId="{0F6F02E8-E481-4BA3-A08F-FC70F5184DF0}" sibTransId="{3250E2E7-1718-4987-97DC-2490B9902B2E}"/>
    <dgm:cxn modelId="{672E767C-E21F-46D5-A1E6-763D3394D603}" srcId="{49195A0B-AF2E-48F2-B491-47544BF7DE11}" destId="{8984951D-A562-401E-9B00-1349D2FF4981}" srcOrd="1" destOrd="0" parTransId="{7FDDE68E-3CC9-4939-8F1F-7181D4D9586D}" sibTransId="{2FF91089-55AB-4C24-BA1E-2DEF4D32C4F7}"/>
    <dgm:cxn modelId="{822CBDB8-41A6-4004-AB87-3568A6F0A374}" type="presOf" srcId="{8984951D-A562-401E-9B00-1349D2FF4981}" destId="{C8CDEC03-E7A7-4A96-9BC3-8FF22A3B17F0}" srcOrd="0" destOrd="0" presId="urn:microsoft.com/office/officeart/2005/8/layout/venn3"/>
    <dgm:cxn modelId="{9A28DED4-359C-44A8-B153-E4D5D42C8F30}" srcId="{49195A0B-AF2E-48F2-B491-47544BF7DE11}" destId="{F083960E-B664-4B22-B970-EB1113DF4439}" srcOrd="2" destOrd="0" parTransId="{9C10F7E9-9B7A-441D-A863-04116A9235BA}" sibTransId="{48A67086-0298-4429-BD78-FC82605588C1}"/>
    <dgm:cxn modelId="{70D4DFE3-6DE2-49E7-9FB6-C2F33EA2C932}" type="presOf" srcId="{9F684252-211A-4DE8-86F6-118D8EE202CA}" destId="{0781B361-3D7B-4819-9B01-A8878A5A0AD1}" srcOrd="0" destOrd="0" presId="urn:microsoft.com/office/officeart/2005/8/layout/venn3"/>
    <dgm:cxn modelId="{A6786EE4-C237-420B-90AA-AAB22CB697F7}" type="presOf" srcId="{F083960E-B664-4B22-B970-EB1113DF4439}" destId="{BB470CCC-A1E5-4912-8B32-666BC0FB691E}" srcOrd="0" destOrd="0" presId="urn:microsoft.com/office/officeart/2005/8/layout/venn3"/>
    <dgm:cxn modelId="{5D801C41-E7EB-4D3B-A2E3-917E62EB5291}" type="presParOf" srcId="{71A42011-6797-4949-A41B-9E1AE733AD77}" destId="{0781B361-3D7B-4819-9B01-A8878A5A0AD1}" srcOrd="0" destOrd="0" presId="urn:microsoft.com/office/officeart/2005/8/layout/venn3"/>
    <dgm:cxn modelId="{D8210065-911D-46B5-9C75-D8FB9CF4D939}" type="presParOf" srcId="{71A42011-6797-4949-A41B-9E1AE733AD77}" destId="{E3B3F2CE-F600-4923-A3BD-BFDD00D3E409}" srcOrd="1" destOrd="0" presId="urn:microsoft.com/office/officeart/2005/8/layout/venn3"/>
    <dgm:cxn modelId="{6F9FE2D4-BF8F-4689-A03B-C20E87795E68}" type="presParOf" srcId="{71A42011-6797-4949-A41B-9E1AE733AD77}" destId="{C8CDEC03-E7A7-4A96-9BC3-8FF22A3B17F0}" srcOrd="2" destOrd="0" presId="urn:microsoft.com/office/officeart/2005/8/layout/venn3"/>
    <dgm:cxn modelId="{7B6573F3-149E-42E8-848C-7A2EB8480789}" type="presParOf" srcId="{71A42011-6797-4949-A41B-9E1AE733AD77}" destId="{10C8C77F-4E53-4261-95E4-A7DA0F87AD77}" srcOrd="3" destOrd="0" presId="urn:microsoft.com/office/officeart/2005/8/layout/venn3"/>
    <dgm:cxn modelId="{00633086-C398-407F-B890-B0D970E125E7}" type="presParOf" srcId="{71A42011-6797-4949-A41B-9E1AE733AD77}" destId="{BB470CCC-A1E5-4912-8B32-666BC0FB691E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E9C403-54A0-47E8-8649-D9D9F58DBF46}" type="doc">
      <dgm:prSet loTypeId="urn:microsoft.com/office/officeart/2005/8/layout/lProcess1#1" loCatId="process" qsTypeId="urn:microsoft.com/office/officeart/2005/8/quickstyle/3d2#16" qsCatId="3D" csTypeId="urn:microsoft.com/office/officeart/2005/8/colors/accent1_2#2" csCatId="accent1" phldr="1"/>
      <dgm:spPr/>
      <dgm:t>
        <a:bodyPr/>
        <a:lstStyle/>
        <a:p>
          <a:endParaRPr lang="th-TH"/>
        </a:p>
      </dgm:t>
    </dgm:pt>
    <dgm:pt modelId="{25E8A92F-BA62-494C-85D0-C9F3D8D6A510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หมู่บ้านทั้งหมด</a:t>
          </a:r>
        </a:p>
      </dgm:t>
    </dgm:pt>
    <dgm:pt modelId="{4263E5ED-2742-4284-AFA2-56F30E7D51CC}" type="parTrans" cxnId="{F1FAF41B-A2FD-4DAE-BFB6-394DBA80D912}">
      <dgm:prSet/>
      <dgm:spPr/>
      <dgm:t>
        <a:bodyPr/>
        <a:lstStyle/>
        <a:p>
          <a:endParaRPr lang="th-TH"/>
        </a:p>
      </dgm:t>
    </dgm:pt>
    <dgm:pt modelId="{656F9F1D-6721-405E-BD0E-805C926F8AFA}" type="sibTrans" cxnId="{F1FAF41B-A2FD-4DAE-BFB6-394DBA80D912}">
      <dgm:prSet/>
      <dgm:spPr/>
      <dgm:t>
        <a:bodyPr/>
        <a:lstStyle/>
        <a:p>
          <a:endParaRPr lang="th-TH"/>
        </a:p>
      </dgm:t>
    </dgm:pt>
    <dgm:pt modelId="{9E0F1982-0881-4668-A2C7-D71A3283782D}">
      <dgm:prSet phldrT="[ข้อความ]"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10</a:t>
          </a:r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หมู่บ้าน</a:t>
          </a:r>
        </a:p>
      </dgm:t>
    </dgm:pt>
    <dgm:pt modelId="{286383E3-C394-471F-8413-78579B9B9B8E}" type="parTrans" cxnId="{75E8DEC7-B5D8-46A0-B54E-FF908280EF89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9ACF3029-30A4-41D8-9A5B-ED4151F34F36}" type="sibTrans" cxnId="{75E8DEC7-B5D8-46A0-B54E-FF908280EF89}">
      <dgm:prSet/>
      <dgm:spPr/>
      <dgm:t>
        <a:bodyPr/>
        <a:lstStyle/>
        <a:p>
          <a:endParaRPr lang="th-TH"/>
        </a:p>
      </dgm:t>
    </dgm:pt>
    <dgm:pt modelId="{01EBE6DE-543F-4699-8CEB-10EBAEABC47A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หลังคาเรือนทั้งหมด</a:t>
          </a:r>
        </a:p>
      </dgm:t>
    </dgm:pt>
    <dgm:pt modelId="{B9656F7A-E830-42B0-925B-839EC0096E79}" type="parTrans" cxnId="{BD971399-0530-41ED-A1E2-E6CADFC5EE3D}">
      <dgm:prSet/>
      <dgm:spPr/>
      <dgm:t>
        <a:bodyPr/>
        <a:lstStyle/>
        <a:p>
          <a:endParaRPr lang="th-TH"/>
        </a:p>
      </dgm:t>
    </dgm:pt>
    <dgm:pt modelId="{2F2EDD3F-64B4-4B66-B570-009B59D12678}" type="sibTrans" cxnId="{BD971399-0530-41ED-A1E2-E6CADFC5EE3D}">
      <dgm:prSet/>
      <dgm:spPr/>
      <dgm:t>
        <a:bodyPr/>
        <a:lstStyle/>
        <a:p>
          <a:endParaRPr lang="th-TH"/>
        </a:p>
      </dgm:t>
    </dgm:pt>
    <dgm:pt modelId="{7AF9A16E-3CDF-4EFF-AE5E-B2692887BA3A}">
      <dgm:prSet phldrT="[ข้อความ]"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,</a:t>
          </a:r>
          <a:r>
            <a: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666 </a:t>
          </a:r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หลังคาเรือน</a:t>
          </a:r>
        </a:p>
      </dgm:t>
    </dgm:pt>
    <dgm:pt modelId="{3BB73722-AC64-4011-89B6-EFCF06E6C7DA}" type="parTrans" cxnId="{554BCCC0-101B-43CC-A6FF-5D346D61C0C6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A9B142EF-B96C-4D24-B457-91C60CC62D20}" type="sibTrans" cxnId="{554BCCC0-101B-43CC-A6FF-5D346D61C0C6}">
      <dgm:prSet/>
      <dgm:spPr/>
      <dgm:t>
        <a:bodyPr/>
        <a:lstStyle/>
        <a:p>
          <a:endParaRPr lang="th-TH"/>
        </a:p>
      </dgm:t>
    </dgm:pt>
    <dgm:pt modelId="{0EF7200C-8F6F-41E6-B4B5-02119D1A32F0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ประชากรทั้งหมด</a:t>
          </a:r>
        </a:p>
      </dgm:t>
    </dgm:pt>
    <dgm:pt modelId="{43B6D3BE-A926-46C5-ABF4-EA4C806507DA}" type="parTrans" cxnId="{28E6653D-3879-4A5B-8A34-122347A5A0E2}">
      <dgm:prSet/>
      <dgm:spPr/>
      <dgm:t>
        <a:bodyPr/>
        <a:lstStyle/>
        <a:p>
          <a:endParaRPr lang="th-TH"/>
        </a:p>
      </dgm:t>
    </dgm:pt>
    <dgm:pt modelId="{0B881B7A-74C8-4A66-B5E0-A209142A98BC}" type="sibTrans" cxnId="{28E6653D-3879-4A5B-8A34-122347A5A0E2}">
      <dgm:prSet/>
      <dgm:spPr/>
      <dgm:t>
        <a:bodyPr/>
        <a:lstStyle/>
        <a:p>
          <a:endParaRPr lang="th-TH"/>
        </a:p>
      </dgm:t>
    </dgm:pt>
    <dgm:pt modelId="{CC595E28-B06F-496E-99CC-A4EB65684739}">
      <dgm:prSet phldrT="[ข้อความ]"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6,688 </a:t>
          </a:r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คน</a:t>
          </a:r>
        </a:p>
      </dgm:t>
    </dgm:pt>
    <dgm:pt modelId="{4B2338BD-60A4-4EFB-833B-62991932F135}" type="parTrans" cxnId="{9ABD6C08-55FE-40F2-9F57-1924FC41FEB4}">
      <dgm:prSet/>
      <dgm:spPr>
        <a:solidFill>
          <a:srgbClr val="C00000"/>
        </a:solidFill>
      </dgm:spPr>
      <dgm:t>
        <a:bodyPr/>
        <a:lstStyle/>
        <a:p>
          <a:endParaRPr lang="th-TH"/>
        </a:p>
      </dgm:t>
    </dgm:pt>
    <dgm:pt modelId="{AD2903EB-467F-49D6-AA49-2757F50A93BA}" type="sibTrans" cxnId="{9ABD6C08-55FE-40F2-9F57-1924FC41FEB4}">
      <dgm:prSet/>
      <dgm:spPr/>
      <dgm:t>
        <a:bodyPr/>
        <a:lstStyle/>
        <a:p>
          <a:endParaRPr lang="th-TH"/>
        </a:p>
      </dgm:t>
    </dgm:pt>
    <dgm:pt modelId="{CD251BF7-AD05-4EB1-BB83-AE9FBEFFF2BB}" type="pres">
      <dgm:prSet presAssocID="{60E9C403-54A0-47E8-8649-D9D9F58DBF46}" presName="Name0" presStyleCnt="0">
        <dgm:presLayoutVars>
          <dgm:dir/>
          <dgm:animLvl val="lvl"/>
          <dgm:resizeHandles val="exact"/>
        </dgm:presLayoutVars>
      </dgm:prSet>
      <dgm:spPr/>
    </dgm:pt>
    <dgm:pt modelId="{B17D93DA-4412-4151-B651-C7BABF0ABC6B}" type="pres">
      <dgm:prSet presAssocID="{25E8A92F-BA62-494C-85D0-C9F3D8D6A510}" presName="vertFlow" presStyleCnt="0"/>
      <dgm:spPr/>
    </dgm:pt>
    <dgm:pt modelId="{C52FC759-26F5-4243-8A80-80FCD16C806B}" type="pres">
      <dgm:prSet presAssocID="{25E8A92F-BA62-494C-85D0-C9F3D8D6A510}" presName="header" presStyleLbl="node1" presStyleIdx="0" presStyleCnt="3" custScaleY="138634"/>
      <dgm:spPr/>
    </dgm:pt>
    <dgm:pt modelId="{3603F9E6-E9F2-42AD-AC78-D95EF6409D63}" type="pres">
      <dgm:prSet presAssocID="{286383E3-C394-471F-8413-78579B9B9B8E}" presName="parTrans" presStyleLbl="sibTrans2D1" presStyleIdx="0" presStyleCnt="3"/>
      <dgm:spPr/>
    </dgm:pt>
    <dgm:pt modelId="{FDFB41E6-263E-49C5-8AE8-FFBD270C46B5}" type="pres">
      <dgm:prSet presAssocID="{9E0F1982-0881-4668-A2C7-D71A3283782D}" presName="child" presStyleLbl="alignAccFollowNode1" presStyleIdx="0" presStyleCnt="3" custScaleY="138634" custLinFactY="26997" custLinFactNeighborY="100000">
        <dgm:presLayoutVars>
          <dgm:chMax val="0"/>
          <dgm:bulletEnabled val="1"/>
        </dgm:presLayoutVars>
      </dgm:prSet>
      <dgm:spPr/>
    </dgm:pt>
    <dgm:pt modelId="{6BFF41C5-6AE1-4CAF-B39C-050D3E828A1C}" type="pres">
      <dgm:prSet presAssocID="{25E8A92F-BA62-494C-85D0-C9F3D8D6A510}" presName="hSp" presStyleCnt="0"/>
      <dgm:spPr/>
    </dgm:pt>
    <dgm:pt modelId="{09FB28F6-71AA-4FED-9234-BD4C8C6B38A0}" type="pres">
      <dgm:prSet presAssocID="{01EBE6DE-543F-4699-8CEB-10EBAEABC47A}" presName="vertFlow" presStyleCnt="0"/>
      <dgm:spPr/>
    </dgm:pt>
    <dgm:pt modelId="{81E80F09-8B28-4803-A3CB-043957352AE8}" type="pres">
      <dgm:prSet presAssocID="{01EBE6DE-543F-4699-8CEB-10EBAEABC47A}" presName="header" presStyleLbl="node1" presStyleIdx="1" presStyleCnt="3" custScaleY="138634" custLinFactNeighborX="-329" custLinFactNeighborY="12375"/>
      <dgm:spPr/>
    </dgm:pt>
    <dgm:pt modelId="{95641225-0D83-49EB-A955-612E055549DB}" type="pres">
      <dgm:prSet presAssocID="{3BB73722-AC64-4011-89B6-EFCF06E6C7DA}" presName="parTrans" presStyleLbl="sibTrans2D1" presStyleIdx="1" presStyleCnt="3"/>
      <dgm:spPr/>
    </dgm:pt>
    <dgm:pt modelId="{E1EC9A94-38D5-4DF3-BE2B-7413CFCB6F14}" type="pres">
      <dgm:prSet presAssocID="{7AF9A16E-3CDF-4EFF-AE5E-B2692887BA3A}" presName="child" presStyleLbl="alignAccFollowNode1" presStyleIdx="1" presStyleCnt="3" custScaleY="138634" custLinFactY="26235" custLinFactNeighborX="-1014" custLinFactNeighborY="100000">
        <dgm:presLayoutVars>
          <dgm:chMax val="0"/>
          <dgm:bulletEnabled val="1"/>
        </dgm:presLayoutVars>
      </dgm:prSet>
      <dgm:spPr/>
    </dgm:pt>
    <dgm:pt modelId="{5F4E90DC-65B9-454A-8F6A-50D721F9C110}" type="pres">
      <dgm:prSet presAssocID="{01EBE6DE-543F-4699-8CEB-10EBAEABC47A}" presName="hSp" presStyleCnt="0"/>
      <dgm:spPr/>
    </dgm:pt>
    <dgm:pt modelId="{999799C6-4328-4C99-A019-1E98BB7A0961}" type="pres">
      <dgm:prSet presAssocID="{0EF7200C-8F6F-41E6-B4B5-02119D1A32F0}" presName="vertFlow" presStyleCnt="0"/>
      <dgm:spPr/>
    </dgm:pt>
    <dgm:pt modelId="{C46719E8-B1B4-4694-A6EF-EF52C10C0C49}" type="pres">
      <dgm:prSet presAssocID="{0EF7200C-8F6F-41E6-B4B5-02119D1A32F0}" presName="header" presStyleLbl="node1" presStyleIdx="2" presStyleCnt="3" custScaleY="138634"/>
      <dgm:spPr/>
    </dgm:pt>
    <dgm:pt modelId="{59C2708E-F6A6-4685-84B0-D875D1108AD0}" type="pres">
      <dgm:prSet presAssocID="{4B2338BD-60A4-4EFB-833B-62991932F135}" presName="parTrans" presStyleLbl="sibTrans2D1" presStyleIdx="2" presStyleCnt="3"/>
      <dgm:spPr/>
    </dgm:pt>
    <dgm:pt modelId="{8602677B-EE69-4A42-AC70-DFE1CE2E5260}" type="pres">
      <dgm:prSet presAssocID="{CC595E28-B06F-496E-99CC-A4EB65684739}" presName="child" presStyleLbl="alignAccFollowNode1" presStyleIdx="2" presStyleCnt="3" custScaleY="138634" custLinFactY="26997" custLinFactNeighborY="100000">
        <dgm:presLayoutVars>
          <dgm:chMax val="0"/>
          <dgm:bulletEnabled val="1"/>
        </dgm:presLayoutVars>
      </dgm:prSet>
      <dgm:spPr/>
    </dgm:pt>
  </dgm:ptLst>
  <dgm:cxnLst>
    <dgm:cxn modelId="{9ABD6C08-55FE-40F2-9F57-1924FC41FEB4}" srcId="{0EF7200C-8F6F-41E6-B4B5-02119D1A32F0}" destId="{CC595E28-B06F-496E-99CC-A4EB65684739}" srcOrd="0" destOrd="0" parTransId="{4B2338BD-60A4-4EFB-833B-62991932F135}" sibTransId="{AD2903EB-467F-49D6-AA49-2757F50A93BA}"/>
    <dgm:cxn modelId="{F1FAF41B-A2FD-4DAE-BFB6-394DBA80D912}" srcId="{60E9C403-54A0-47E8-8649-D9D9F58DBF46}" destId="{25E8A92F-BA62-494C-85D0-C9F3D8D6A510}" srcOrd="0" destOrd="0" parTransId="{4263E5ED-2742-4284-AFA2-56F30E7D51CC}" sibTransId="{656F9F1D-6721-405E-BD0E-805C926F8AFA}"/>
    <dgm:cxn modelId="{D9826D27-6A82-4D2D-9AB8-2F4943E63DE6}" type="presOf" srcId="{4B2338BD-60A4-4EFB-833B-62991932F135}" destId="{59C2708E-F6A6-4685-84B0-D875D1108AD0}" srcOrd="0" destOrd="0" presId="urn:microsoft.com/office/officeart/2005/8/layout/lProcess1#1"/>
    <dgm:cxn modelId="{91CD092D-67D6-4B13-952D-ADF82B1CBBE1}" type="presOf" srcId="{3BB73722-AC64-4011-89B6-EFCF06E6C7DA}" destId="{95641225-0D83-49EB-A955-612E055549DB}" srcOrd="0" destOrd="0" presId="urn:microsoft.com/office/officeart/2005/8/layout/lProcess1#1"/>
    <dgm:cxn modelId="{D7ECE737-4CD4-4819-8AB1-E74AE270FA13}" type="presOf" srcId="{0EF7200C-8F6F-41E6-B4B5-02119D1A32F0}" destId="{C46719E8-B1B4-4694-A6EF-EF52C10C0C49}" srcOrd="0" destOrd="0" presId="urn:microsoft.com/office/officeart/2005/8/layout/lProcess1#1"/>
    <dgm:cxn modelId="{28E6653D-3879-4A5B-8A34-122347A5A0E2}" srcId="{60E9C403-54A0-47E8-8649-D9D9F58DBF46}" destId="{0EF7200C-8F6F-41E6-B4B5-02119D1A32F0}" srcOrd="2" destOrd="0" parTransId="{43B6D3BE-A926-46C5-ABF4-EA4C806507DA}" sibTransId="{0B881B7A-74C8-4A66-B5E0-A209142A98BC}"/>
    <dgm:cxn modelId="{460EC05C-5576-4193-8A2E-4060C1FFF59A}" type="presOf" srcId="{01EBE6DE-543F-4699-8CEB-10EBAEABC47A}" destId="{81E80F09-8B28-4803-A3CB-043957352AE8}" srcOrd="0" destOrd="0" presId="urn:microsoft.com/office/officeart/2005/8/layout/lProcess1#1"/>
    <dgm:cxn modelId="{420C3864-96E9-4146-B0FF-EEFB89C3F6FE}" type="presOf" srcId="{7AF9A16E-3CDF-4EFF-AE5E-B2692887BA3A}" destId="{E1EC9A94-38D5-4DF3-BE2B-7413CFCB6F14}" srcOrd="0" destOrd="0" presId="urn:microsoft.com/office/officeart/2005/8/layout/lProcess1#1"/>
    <dgm:cxn modelId="{2C1FA67F-9B73-4D28-980D-25C827BEEC07}" type="presOf" srcId="{9E0F1982-0881-4668-A2C7-D71A3283782D}" destId="{FDFB41E6-263E-49C5-8AE8-FFBD270C46B5}" srcOrd="0" destOrd="0" presId="urn:microsoft.com/office/officeart/2005/8/layout/lProcess1#1"/>
    <dgm:cxn modelId="{9F8F6D82-4CD2-4465-B17C-546BFCC9ECCF}" type="presOf" srcId="{286383E3-C394-471F-8413-78579B9B9B8E}" destId="{3603F9E6-E9F2-42AD-AC78-D95EF6409D63}" srcOrd="0" destOrd="0" presId="urn:microsoft.com/office/officeart/2005/8/layout/lProcess1#1"/>
    <dgm:cxn modelId="{BD971399-0530-41ED-A1E2-E6CADFC5EE3D}" srcId="{60E9C403-54A0-47E8-8649-D9D9F58DBF46}" destId="{01EBE6DE-543F-4699-8CEB-10EBAEABC47A}" srcOrd="1" destOrd="0" parTransId="{B9656F7A-E830-42B0-925B-839EC0096E79}" sibTransId="{2F2EDD3F-64B4-4B66-B570-009B59D12678}"/>
    <dgm:cxn modelId="{5FB863AA-7052-49AE-A440-783F9025C1F7}" type="presOf" srcId="{CC595E28-B06F-496E-99CC-A4EB65684739}" destId="{8602677B-EE69-4A42-AC70-DFE1CE2E5260}" srcOrd="0" destOrd="0" presId="urn:microsoft.com/office/officeart/2005/8/layout/lProcess1#1"/>
    <dgm:cxn modelId="{554BCCC0-101B-43CC-A6FF-5D346D61C0C6}" srcId="{01EBE6DE-543F-4699-8CEB-10EBAEABC47A}" destId="{7AF9A16E-3CDF-4EFF-AE5E-B2692887BA3A}" srcOrd="0" destOrd="0" parTransId="{3BB73722-AC64-4011-89B6-EFCF06E6C7DA}" sibTransId="{A9B142EF-B96C-4D24-B457-91C60CC62D20}"/>
    <dgm:cxn modelId="{75E8DEC7-B5D8-46A0-B54E-FF908280EF89}" srcId="{25E8A92F-BA62-494C-85D0-C9F3D8D6A510}" destId="{9E0F1982-0881-4668-A2C7-D71A3283782D}" srcOrd="0" destOrd="0" parTransId="{286383E3-C394-471F-8413-78579B9B9B8E}" sibTransId="{9ACF3029-30A4-41D8-9A5B-ED4151F34F36}"/>
    <dgm:cxn modelId="{9A1A74D6-76F0-46E8-902F-7AC95B74E7E0}" type="presOf" srcId="{25E8A92F-BA62-494C-85D0-C9F3D8D6A510}" destId="{C52FC759-26F5-4243-8A80-80FCD16C806B}" srcOrd="0" destOrd="0" presId="urn:microsoft.com/office/officeart/2005/8/layout/lProcess1#1"/>
    <dgm:cxn modelId="{A5002CDA-49C3-4B7E-823F-D2C03ACBE170}" type="presOf" srcId="{60E9C403-54A0-47E8-8649-D9D9F58DBF46}" destId="{CD251BF7-AD05-4EB1-BB83-AE9FBEFFF2BB}" srcOrd="0" destOrd="0" presId="urn:microsoft.com/office/officeart/2005/8/layout/lProcess1#1"/>
    <dgm:cxn modelId="{19C26B4C-D51E-4E6B-8849-88D1A3399985}" type="presParOf" srcId="{CD251BF7-AD05-4EB1-BB83-AE9FBEFFF2BB}" destId="{B17D93DA-4412-4151-B651-C7BABF0ABC6B}" srcOrd="0" destOrd="0" presId="urn:microsoft.com/office/officeart/2005/8/layout/lProcess1#1"/>
    <dgm:cxn modelId="{52590D4A-8AB4-47CD-8905-8ECBD3894A4D}" type="presParOf" srcId="{B17D93DA-4412-4151-B651-C7BABF0ABC6B}" destId="{C52FC759-26F5-4243-8A80-80FCD16C806B}" srcOrd="0" destOrd="0" presId="urn:microsoft.com/office/officeart/2005/8/layout/lProcess1#1"/>
    <dgm:cxn modelId="{CEDA42A5-F86A-49E6-96BD-BC8B8AF07CA8}" type="presParOf" srcId="{B17D93DA-4412-4151-B651-C7BABF0ABC6B}" destId="{3603F9E6-E9F2-42AD-AC78-D95EF6409D63}" srcOrd="1" destOrd="0" presId="urn:microsoft.com/office/officeart/2005/8/layout/lProcess1#1"/>
    <dgm:cxn modelId="{2C499976-A6DF-4DFA-8EF4-3E0421EEF209}" type="presParOf" srcId="{B17D93DA-4412-4151-B651-C7BABF0ABC6B}" destId="{FDFB41E6-263E-49C5-8AE8-FFBD270C46B5}" srcOrd="2" destOrd="0" presId="urn:microsoft.com/office/officeart/2005/8/layout/lProcess1#1"/>
    <dgm:cxn modelId="{238CEBD1-AF47-4BB5-A38C-CFCF0CE2557C}" type="presParOf" srcId="{CD251BF7-AD05-4EB1-BB83-AE9FBEFFF2BB}" destId="{6BFF41C5-6AE1-4CAF-B39C-050D3E828A1C}" srcOrd="1" destOrd="0" presId="urn:microsoft.com/office/officeart/2005/8/layout/lProcess1#1"/>
    <dgm:cxn modelId="{25649850-1B28-4935-8F4E-B435944C6108}" type="presParOf" srcId="{CD251BF7-AD05-4EB1-BB83-AE9FBEFFF2BB}" destId="{09FB28F6-71AA-4FED-9234-BD4C8C6B38A0}" srcOrd="2" destOrd="0" presId="urn:microsoft.com/office/officeart/2005/8/layout/lProcess1#1"/>
    <dgm:cxn modelId="{66CE5D7F-86DD-46F3-A745-0ABC4C17DDAF}" type="presParOf" srcId="{09FB28F6-71AA-4FED-9234-BD4C8C6B38A0}" destId="{81E80F09-8B28-4803-A3CB-043957352AE8}" srcOrd="0" destOrd="0" presId="urn:microsoft.com/office/officeart/2005/8/layout/lProcess1#1"/>
    <dgm:cxn modelId="{8DC1F2CA-63A5-4800-A0DB-C82D7FE5010A}" type="presParOf" srcId="{09FB28F6-71AA-4FED-9234-BD4C8C6B38A0}" destId="{95641225-0D83-49EB-A955-612E055549DB}" srcOrd="1" destOrd="0" presId="urn:microsoft.com/office/officeart/2005/8/layout/lProcess1#1"/>
    <dgm:cxn modelId="{B7091E7F-43CC-406D-93FB-56FC2A34058D}" type="presParOf" srcId="{09FB28F6-71AA-4FED-9234-BD4C8C6B38A0}" destId="{E1EC9A94-38D5-4DF3-BE2B-7413CFCB6F14}" srcOrd="2" destOrd="0" presId="urn:microsoft.com/office/officeart/2005/8/layout/lProcess1#1"/>
    <dgm:cxn modelId="{C03B2C0F-95AE-4EEF-868E-D7F19F88A8C8}" type="presParOf" srcId="{CD251BF7-AD05-4EB1-BB83-AE9FBEFFF2BB}" destId="{5F4E90DC-65B9-454A-8F6A-50D721F9C110}" srcOrd="3" destOrd="0" presId="urn:microsoft.com/office/officeart/2005/8/layout/lProcess1#1"/>
    <dgm:cxn modelId="{F085C472-3440-44AC-88E2-993DD7339E84}" type="presParOf" srcId="{CD251BF7-AD05-4EB1-BB83-AE9FBEFFF2BB}" destId="{999799C6-4328-4C99-A019-1E98BB7A0961}" srcOrd="4" destOrd="0" presId="urn:microsoft.com/office/officeart/2005/8/layout/lProcess1#1"/>
    <dgm:cxn modelId="{DBF52918-DFD9-4504-8ECE-C088853ECCF6}" type="presParOf" srcId="{999799C6-4328-4C99-A019-1E98BB7A0961}" destId="{C46719E8-B1B4-4694-A6EF-EF52C10C0C49}" srcOrd="0" destOrd="0" presId="urn:microsoft.com/office/officeart/2005/8/layout/lProcess1#1"/>
    <dgm:cxn modelId="{12E4D463-B98A-4B39-A3CC-B6F7BED7CD73}" type="presParOf" srcId="{999799C6-4328-4C99-A019-1E98BB7A0961}" destId="{59C2708E-F6A6-4685-84B0-D875D1108AD0}" srcOrd="1" destOrd="0" presId="urn:microsoft.com/office/officeart/2005/8/layout/lProcess1#1"/>
    <dgm:cxn modelId="{8FAC8453-C416-4961-9F4E-0D9FB58F933B}" type="presParOf" srcId="{999799C6-4328-4C99-A019-1E98BB7A0961}" destId="{8602677B-EE69-4A42-AC70-DFE1CE2E5260}" srcOrd="2" destOrd="0" presId="urn:microsoft.com/office/officeart/2005/8/layout/lProcess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D3864EA6-13E7-440F-948B-8118F5878A44}">
      <dgm:prSet phldrT="[Text]" custT="1"/>
      <dgm:spPr>
        <a:xfrm>
          <a:off x="3441972" y="1762941"/>
          <a:ext cx="1459955" cy="1459955"/>
        </a:xfrm>
        <a:solidFill>
          <a:srgbClr val="92D05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3200" b="1" dirty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ระบบการให้บริการ</a:t>
          </a:r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th-TH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th-TH"/>
        </a:p>
      </dgm:t>
    </dgm:pt>
    <dgm:pt modelId="{6461E40C-FAF1-4C11-9CA4-01B7756558A8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xfrm>
          <a:off x="5146351" y="1155851"/>
          <a:ext cx="1540417" cy="1540417"/>
        </a:xfrm>
        <a:solidFill>
          <a:srgbClr val="FFFF00"/>
        </a:solidFill>
        <a:ln/>
      </dgm:spPr>
      <dgm:t>
        <a:bodyPr lIns="0" tIns="0" rIns="0" bIns="0"/>
        <a:lstStyle/>
        <a:p>
          <a:r>
            <a:rPr lang="en-US" sz="3200" b="1" spc="-10" baseline="0" dirty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2</a:t>
          </a:r>
          <a:r>
            <a:rPr lang="en-US" sz="3200" b="0" spc="-10" baseline="0" dirty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.</a:t>
          </a:r>
          <a:r>
            <a:rPr lang="th-TH" sz="3200" b="1" spc="-10" baseline="0" dirty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ดูแลแบบองค์รวม</a:t>
          </a:r>
        </a:p>
      </dgm:t>
    </dgm:pt>
    <dgm:pt modelId="{5418FCE5-0AC2-479F-8F47-D35F7A60BD8D}" type="parTrans" cxnId="{5EBF790F-CC7C-4BBA-98A7-614FB5283795}">
      <dgm:prSet/>
      <dgm:spPr>
        <a:xfrm rot="20520000">
          <a:off x="4931792" y="1994581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th-TH"/>
        </a:p>
      </dgm:t>
    </dgm:pt>
    <dgm:pt modelId="{14E5A95F-9DC9-4E33-B709-14C57323ACAA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xfrm>
          <a:off x="4479969" y="3206764"/>
          <a:ext cx="1540417" cy="1540417"/>
        </a:xfrm>
        <a:solidFill>
          <a:srgbClr val="FFC000"/>
        </a:solidFill>
        <a:ln/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3.</a:t>
          </a:r>
          <a:r>
            <a:rPr lang="th-TH" sz="2800" b="1" dirty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ระบบบริการเชิงรุก</a:t>
          </a:r>
          <a:endParaRPr lang="th-TH" sz="2800" dirty="0">
            <a:solidFill>
              <a:schemeClr val="bg1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CFE62A0D-AFCB-42FF-A2F7-4127DE6E4A06}" type="parTrans" cxnId="{B78770BC-227B-404F-8185-2F70ECA32605}">
      <dgm:prSet/>
      <dgm:spPr>
        <a:xfrm rot="3240000">
          <a:off x="4607729" y="2991942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87455A86-154D-4572-BF6D-F5FEBED08194}" type="sibTrans" cxnId="{B78770BC-227B-404F-8185-2F70ECA32605}">
      <dgm:prSet/>
      <dgm:spPr/>
      <dgm:t>
        <a:bodyPr/>
        <a:lstStyle/>
        <a:p>
          <a:endParaRPr lang="th-TH"/>
        </a:p>
      </dgm:t>
    </dgm:pt>
    <dgm:pt modelId="{C2B16F5E-4FD9-4E6C-984C-5FB34252F788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1657130" y="1155851"/>
          <a:ext cx="1540417" cy="1540417"/>
        </a:xfrm>
        <a:solidFill>
          <a:srgbClr val="00FFFF"/>
        </a:solidFill>
        <a:ln/>
      </dgm:spPr>
      <dgm:t>
        <a:bodyPr/>
        <a:lstStyle/>
        <a:p>
          <a:r>
            <a:rPr lang="en-US" sz="2400" b="1" dirty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4.</a:t>
          </a:r>
          <a:r>
            <a:rPr lang="th-TH" sz="2400" b="1" dirty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การสร้างกระบวนการเรียนรู้ร่วมกับองค์กรในชุมชน</a:t>
          </a:r>
          <a:endParaRPr lang="th-TH" sz="2400" dirty="0">
            <a:solidFill>
              <a:srgbClr val="002060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8F21B166-5620-46A8-A5DD-72EAE361E61D}" type="parTrans" cxnId="{F20E6E35-2EF6-49E1-BCE2-AF737813AC7F}">
      <dgm:prSet/>
      <dgm:spPr>
        <a:xfrm rot="11880000">
          <a:off x="3234979" y="1994581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th-TH"/>
        </a:p>
      </dgm:t>
    </dgm:pt>
    <dgm:pt modelId="{813DB034-1CFA-4CE1-8536-6BC25619222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3401741" y="-111682"/>
          <a:ext cx="1540417" cy="1540417"/>
        </a:xfrm>
        <a:solidFill>
          <a:srgbClr val="FFCCFF"/>
        </a:solidFill>
        <a:ln/>
      </dgm:spPr>
      <dgm:t>
        <a:bodyPr/>
        <a:lstStyle/>
        <a:p>
          <a:endParaRPr lang="th-TH" sz="3200" b="1" dirty="0">
            <a:solidFill>
              <a:srgbClr val="00B050"/>
            </a:solidFill>
            <a:effectLst/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th-TH"/>
        </a:p>
      </dgm:t>
    </dgm:pt>
    <dgm:pt modelId="{ED3CCD02-8D75-4A08-AD85-C5F828B29313}" type="parTrans" cxnId="{41966F54-3C25-450E-8104-04B2B9165959}">
      <dgm:prSet/>
      <dgm:spPr>
        <a:xfrm rot="16200000">
          <a:off x="4083385" y="1378177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DCFBEC-172E-41BB-B545-FE2085E0B744}" type="pres">
      <dgm:prSet presAssocID="{D3864EA6-13E7-440F-948B-8118F5878A44}" presName="centerShape" presStyleLbl="node0" presStyleIdx="0" presStyleCnt="1" custScaleX="127383" custScaleY="127383"/>
      <dgm:spPr>
        <a:prstGeom prst="ellipse">
          <a:avLst/>
        </a:prstGeom>
      </dgm:spPr>
    </dgm:pt>
    <dgm:pt modelId="{E09D1B4B-09AE-4B1F-A409-CE344F8F9185}" type="pres">
      <dgm:prSet presAssocID="{ED3CCD02-8D75-4A08-AD85-C5F828B29313}" presName="par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79A2186A-8429-4E95-A4D2-214813090081}" type="pres">
      <dgm:prSet presAssocID="{ED3CCD02-8D75-4A08-AD85-C5F828B29313}" presName="connectorText" presStyleLbl="sibTrans2D1" presStyleIdx="0" presStyleCnt="4"/>
      <dgm:spPr/>
    </dgm:pt>
    <dgm:pt modelId="{60779230-642B-46DB-B5CA-FC2220C38859}" type="pres">
      <dgm:prSet presAssocID="{813DB034-1CFA-4CE1-8536-6BC256192226}" presName="node" presStyleLbl="node1" presStyleIdx="0" presStyleCnt="4" custScaleX="117603" custScaleY="117603" custRadScaleRad="102439">
        <dgm:presLayoutVars>
          <dgm:bulletEnabled val="1"/>
        </dgm:presLayoutVars>
      </dgm:prSet>
      <dgm:spPr>
        <a:prstGeom prst="ellipse">
          <a:avLst/>
        </a:prstGeom>
      </dgm:spPr>
    </dgm:pt>
    <dgm:pt modelId="{4873F644-A37B-4263-BDD3-7D4AECF93436}" type="pres">
      <dgm:prSet presAssocID="{5418FCE5-0AC2-479F-8F47-D35F7A60BD8D}" presName="par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AF2E0478-D773-4966-9A95-8E70AD7139B7}" type="pres">
      <dgm:prSet presAssocID="{5418FCE5-0AC2-479F-8F47-D35F7A60BD8D}" presName="connectorText" presStyleLbl="sibTrans2D1" presStyleIdx="1" presStyleCnt="4"/>
      <dgm:spPr/>
    </dgm:pt>
    <dgm:pt modelId="{8FE55D76-69B8-469D-BE4A-A0F9F69D5110}" type="pres">
      <dgm:prSet presAssocID="{6461E40C-FAF1-4C11-9CA4-01B7756558A8}" presName="node" presStyleLbl="node1" presStyleIdx="1" presStyleCnt="4" custScaleX="117603" custScaleY="117603">
        <dgm:presLayoutVars>
          <dgm:bulletEnabled val="1"/>
        </dgm:presLayoutVars>
      </dgm:prSet>
      <dgm:spPr>
        <a:prstGeom prst="ellipse">
          <a:avLst/>
        </a:prstGeom>
      </dgm:spPr>
    </dgm:pt>
    <dgm:pt modelId="{8999D690-D432-4F1A-B2AE-D98A61E6F24A}" type="pres">
      <dgm:prSet presAssocID="{CFE62A0D-AFCB-42FF-A2F7-4127DE6E4A06}" presName="par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5E3992B2-2FF9-4710-BC5D-D3CABAC0944B}" type="pres">
      <dgm:prSet presAssocID="{CFE62A0D-AFCB-42FF-A2F7-4127DE6E4A06}" presName="connectorText" presStyleLbl="sibTrans2D1" presStyleIdx="2" presStyleCnt="4"/>
      <dgm:spPr/>
    </dgm:pt>
    <dgm:pt modelId="{0B5562C5-56E9-4F94-AD9A-09B6AA6E206F}" type="pres">
      <dgm:prSet presAssocID="{14E5A95F-9DC9-4E33-B709-14C57323ACAA}" presName="node" presStyleLbl="node1" presStyleIdx="2" presStyleCnt="4" custScaleX="118206" custScaleY="110699">
        <dgm:presLayoutVars>
          <dgm:bulletEnabled val="1"/>
        </dgm:presLayoutVars>
      </dgm:prSet>
      <dgm:spPr>
        <a:prstGeom prst="ellipse">
          <a:avLst/>
        </a:prstGeom>
      </dgm:spPr>
    </dgm:pt>
    <dgm:pt modelId="{470BEB95-5498-4076-A7AD-52EA2D6058A0}" type="pres">
      <dgm:prSet presAssocID="{8F21B166-5620-46A8-A5DD-72EAE361E61D}" presName="par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8C992717-B056-4E89-850B-547F00D86B47}" type="pres">
      <dgm:prSet presAssocID="{8F21B166-5620-46A8-A5DD-72EAE361E61D}" presName="connectorText" presStyleLbl="sibTrans2D1" presStyleIdx="3" presStyleCnt="4"/>
      <dgm:spPr/>
    </dgm:pt>
    <dgm:pt modelId="{A0AE6ABD-EFF8-41C2-907C-790C07DF522C}" type="pres">
      <dgm:prSet presAssocID="{C2B16F5E-4FD9-4E6C-984C-5FB34252F788}" presName="node" presStyleLbl="node1" presStyleIdx="3" presStyleCnt="4" custScaleX="117603" custScaleY="117603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4EF34205-C74D-4C6F-8CFC-22AE6B115D9A}" type="presOf" srcId="{14E5A95F-9DC9-4E33-B709-14C57323ACAA}" destId="{0B5562C5-56E9-4F94-AD9A-09B6AA6E206F}" srcOrd="0" destOrd="0" presId="urn:microsoft.com/office/officeart/2005/8/layout/radial5"/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69271D1A-2687-4C22-A8AE-1438A68846A1}" type="presOf" srcId="{D3864EA6-13E7-440F-948B-8118F5878A44}" destId="{7ADCFBEC-172E-41BB-B545-FE2085E0B744}" srcOrd="0" destOrd="0" presId="urn:microsoft.com/office/officeart/2005/8/layout/radial5"/>
    <dgm:cxn modelId="{D7F76727-B608-4B73-86CF-EB4CD30C667D}" type="presOf" srcId="{5418FCE5-0AC2-479F-8F47-D35F7A60BD8D}" destId="{AF2E0478-D773-4966-9A95-8E70AD7139B7}" srcOrd="1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641CCE36-1AF3-47E3-9706-E5223CBA0F1F}" type="presOf" srcId="{CFE62A0D-AFCB-42FF-A2F7-4127DE6E4A06}" destId="{8999D690-D432-4F1A-B2AE-D98A61E6F24A}" srcOrd="0" destOrd="0" presId="urn:microsoft.com/office/officeart/2005/8/layout/radial5"/>
    <dgm:cxn modelId="{EC73064C-5348-4C71-A700-8B6A2A5078BB}" type="presOf" srcId="{8F21B166-5620-46A8-A5DD-72EAE361E61D}" destId="{470BEB95-5498-4076-A7AD-52EA2D6058A0}" srcOrd="0" destOrd="0" presId="urn:microsoft.com/office/officeart/2005/8/layout/radial5"/>
    <dgm:cxn modelId="{3DF8D26D-8613-4DB7-B618-CA35AC9E3A20}" type="presOf" srcId="{ED3CCD02-8D75-4A08-AD85-C5F828B29313}" destId="{79A2186A-8429-4E95-A4D2-214813090081}" srcOrd="1" destOrd="0" presId="urn:microsoft.com/office/officeart/2005/8/layout/radial5"/>
    <dgm:cxn modelId="{D3E1FD4D-98A6-44DE-8A3D-82992AA51A32}" type="presOf" srcId="{CFE62A0D-AFCB-42FF-A2F7-4127DE6E4A06}" destId="{5E3992B2-2FF9-4710-BC5D-D3CABAC0944B}" srcOrd="1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477BAC98-3193-43F8-BF3B-FC6EE209756F}" type="presOf" srcId="{19675BB5-4BE3-4E06-B2B3-AAA3D107C1A8}" destId="{EB09D521-9D02-4B4D-80CB-EB847731A63E}" srcOrd="0" destOrd="0" presId="urn:microsoft.com/office/officeart/2005/8/layout/radial5"/>
    <dgm:cxn modelId="{B78770BC-227B-404F-8185-2F70ECA32605}" srcId="{D3864EA6-13E7-440F-948B-8118F5878A44}" destId="{14E5A95F-9DC9-4E33-B709-14C57323ACAA}" srcOrd="2" destOrd="0" parTransId="{CFE62A0D-AFCB-42FF-A2F7-4127DE6E4A06}" sibTransId="{87455A86-154D-4572-BF6D-F5FEBED08194}"/>
    <dgm:cxn modelId="{45BEB6BE-C241-4B0F-A33D-DC9177A3161F}" type="presOf" srcId="{6461E40C-FAF1-4C11-9CA4-01B7756558A8}" destId="{8FE55D76-69B8-469D-BE4A-A0F9F69D5110}" srcOrd="0" destOrd="0" presId="urn:microsoft.com/office/officeart/2005/8/layout/radial5"/>
    <dgm:cxn modelId="{C52983C4-37A0-4FB6-AFB8-07F36A2719A0}" type="presOf" srcId="{C2B16F5E-4FD9-4E6C-984C-5FB34252F788}" destId="{A0AE6ABD-EFF8-41C2-907C-790C07DF522C}" srcOrd="0" destOrd="0" presId="urn:microsoft.com/office/officeart/2005/8/layout/radial5"/>
    <dgm:cxn modelId="{C73079CD-803F-4320-8645-AE1DCCE33EBD}" type="presOf" srcId="{813DB034-1CFA-4CE1-8536-6BC256192226}" destId="{60779230-642B-46DB-B5CA-FC2220C38859}" srcOrd="0" destOrd="0" presId="urn:microsoft.com/office/officeart/2005/8/layout/radial5"/>
    <dgm:cxn modelId="{65BA7BD9-2ACA-4012-B760-93FF78F7E248}" type="presOf" srcId="{ED3CCD02-8D75-4A08-AD85-C5F828B29313}" destId="{E09D1B4B-09AE-4B1F-A409-CE344F8F9185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C0F1DCEE-01FD-429B-930C-CC3494FF696F}" type="presOf" srcId="{8F21B166-5620-46A8-A5DD-72EAE361E61D}" destId="{8C992717-B056-4E89-850B-547F00D86B47}" srcOrd="1" destOrd="0" presId="urn:microsoft.com/office/officeart/2005/8/layout/radial5"/>
    <dgm:cxn modelId="{09A821FE-B479-4621-A15C-B45AC79FBF7E}" type="presOf" srcId="{5418FCE5-0AC2-479F-8F47-D35F7A60BD8D}" destId="{4873F644-A37B-4263-BDD3-7D4AECF93436}" srcOrd="0" destOrd="0" presId="urn:microsoft.com/office/officeart/2005/8/layout/radial5"/>
    <dgm:cxn modelId="{08DEB9C7-A435-4433-8EF0-BA100F7B5A47}" type="presParOf" srcId="{EB09D521-9D02-4B4D-80CB-EB847731A63E}" destId="{7ADCFBEC-172E-41BB-B545-FE2085E0B744}" srcOrd="0" destOrd="0" presId="urn:microsoft.com/office/officeart/2005/8/layout/radial5"/>
    <dgm:cxn modelId="{D90F6375-002F-499F-A017-917C80F51956}" type="presParOf" srcId="{EB09D521-9D02-4B4D-80CB-EB847731A63E}" destId="{E09D1B4B-09AE-4B1F-A409-CE344F8F9185}" srcOrd="1" destOrd="0" presId="urn:microsoft.com/office/officeart/2005/8/layout/radial5"/>
    <dgm:cxn modelId="{025F61FE-9DA7-48B8-A28D-A7109B268944}" type="presParOf" srcId="{E09D1B4B-09AE-4B1F-A409-CE344F8F9185}" destId="{79A2186A-8429-4E95-A4D2-214813090081}" srcOrd="0" destOrd="0" presId="urn:microsoft.com/office/officeart/2005/8/layout/radial5"/>
    <dgm:cxn modelId="{F496FED4-F32C-43C2-981E-C35A01045B04}" type="presParOf" srcId="{EB09D521-9D02-4B4D-80CB-EB847731A63E}" destId="{60779230-642B-46DB-B5CA-FC2220C38859}" srcOrd="2" destOrd="0" presId="urn:microsoft.com/office/officeart/2005/8/layout/radial5"/>
    <dgm:cxn modelId="{44CACAC8-60C6-49D9-A7A6-3F125AD64B4F}" type="presParOf" srcId="{EB09D521-9D02-4B4D-80CB-EB847731A63E}" destId="{4873F644-A37B-4263-BDD3-7D4AECF93436}" srcOrd="3" destOrd="0" presId="urn:microsoft.com/office/officeart/2005/8/layout/radial5"/>
    <dgm:cxn modelId="{F63EDCF6-32AC-447C-B58B-C9963251DA9F}" type="presParOf" srcId="{4873F644-A37B-4263-BDD3-7D4AECF93436}" destId="{AF2E0478-D773-4966-9A95-8E70AD7139B7}" srcOrd="0" destOrd="0" presId="urn:microsoft.com/office/officeart/2005/8/layout/radial5"/>
    <dgm:cxn modelId="{ED2E0796-D994-47EA-A255-6672AD1D5A2A}" type="presParOf" srcId="{EB09D521-9D02-4B4D-80CB-EB847731A63E}" destId="{8FE55D76-69B8-469D-BE4A-A0F9F69D5110}" srcOrd="4" destOrd="0" presId="urn:microsoft.com/office/officeart/2005/8/layout/radial5"/>
    <dgm:cxn modelId="{987AFBE7-5108-4347-A3FB-810CF01729E7}" type="presParOf" srcId="{EB09D521-9D02-4B4D-80CB-EB847731A63E}" destId="{8999D690-D432-4F1A-B2AE-D98A61E6F24A}" srcOrd="5" destOrd="0" presId="urn:microsoft.com/office/officeart/2005/8/layout/radial5"/>
    <dgm:cxn modelId="{E1E03780-56FB-4F06-88DC-3BC91469F92E}" type="presParOf" srcId="{8999D690-D432-4F1A-B2AE-D98A61E6F24A}" destId="{5E3992B2-2FF9-4710-BC5D-D3CABAC0944B}" srcOrd="0" destOrd="0" presId="urn:microsoft.com/office/officeart/2005/8/layout/radial5"/>
    <dgm:cxn modelId="{5536AC6A-0844-47D2-8F17-488406FB92B6}" type="presParOf" srcId="{EB09D521-9D02-4B4D-80CB-EB847731A63E}" destId="{0B5562C5-56E9-4F94-AD9A-09B6AA6E206F}" srcOrd="6" destOrd="0" presId="urn:microsoft.com/office/officeart/2005/8/layout/radial5"/>
    <dgm:cxn modelId="{BCD69EC2-CE80-4248-953A-1095CBF54949}" type="presParOf" srcId="{EB09D521-9D02-4B4D-80CB-EB847731A63E}" destId="{470BEB95-5498-4076-A7AD-52EA2D6058A0}" srcOrd="7" destOrd="0" presId="urn:microsoft.com/office/officeart/2005/8/layout/radial5"/>
    <dgm:cxn modelId="{60A6FF17-EB9F-487B-999B-269CAFCDD283}" type="presParOf" srcId="{470BEB95-5498-4076-A7AD-52EA2D6058A0}" destId="{8C992717-B056-4E89-850B-547F00D86B47}" srcOrd="0" destOrd="0" presId="urn:microsoft.com/office/officeart/2005/8/layout/radial5"/>
    <dgm:cxn modelId="{FD38BBAB-8613-434E-B807-FA65C5EAEEE1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266A7-14B8-45E0-A257-5E4E936DEF48}">
      <dsp:nvSpPr>
        <dsp:cNvPr id="0" name=""/>
        <dsp:cNvSpPr/>
      </dsp:nvSpPr>
      <dsp:spPr>
        <a:xfrm>
          <a:off x="1428761" y="0"/>
          <a:ext cx="5429284" cy="4643470"/>
        </a:xfrm>
        <a:prstGeom prst="diamond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F0E890D-C76E-425F-A402-6F96A43D1B54}">
      <dsp:nvSpPr>
        <dsp:cNvPr id="0" name=""/>
        <dsp:cNvSpPr/>
      </dsp:nvSpPr>
      <dsp:spPr>
        <a:xfrm>
          <a:off x="1785947" y="441129"/>
          <a:ext cx="2236002" cy="181095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เป็นพื้นที่ราบสูง  </a:t>
          </a:r>
        </a:p>
      </dsp:txBody>
      <dsp:txXfrm>
        <a:off x="1874350" y="529532"/>
        <a:ext cx="2059196" cy="1634147"/>
      </dsp:txXfrm>
    </dsp:sp>
    <dsp:sp modelId="{D7F61DA0-3F72-4F35-A4E4-383AF7C8CE12}">
      <dsp:nvSpPr>
        <dsp:cNvPr id="0" name=""/>
        <dsp:cNvSpPr/>
      </dsp:nvSpPr>
      <dsp:spPr>
        <a:xfrm>
          <a:off x="4314587" y="441129"/>
          <a:ext cx="2236002" cy="1810953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มีพื้นที่ป่าไม้อุดมสมบูรณ์</a:t>
          </a:r>
        </a:p>
      </dsp:txBody>
      <dsp:txXfrm>
        <a:off x="4402990" y="529532"/>
        <a:ext cx="2059196" cy="1634147"/>
      </dsp:txXfrm>
    </dsp:sp>
    <dsp:sp modelId="{5A40F6A5-201F-40E3-B7B6-96FB950D96B0}">
      <dsp:nvSpPr>
        <dsp:cNvPr id="0" name=""/>
        <dsp:cNvSpPr/>
      </dsp:nvSpPr>
      <dsp:spPr>
        <a:xfrm>
          <a:off x="4287996" y="2359170"/>
          <a:ext cx="2236002" cy="1810953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มีแม่น้ำลำชีไหลผ่าน </a:t>
          </a:r>
          <a:r>
            <a:rPr lang="en-US" sz="2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2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สาย</a:t>
          </a:r>
        </a:p>
      </dsp:txBody>
      <dsp:txXfrm>
        <a:off x="4376399" y="2447573"/>
        <a:ext cx="2059196" cy="1634147"/>
      </dsp:txXfrm>
    </dsp:sp>
    <dsp:sp modelId="{C8A6A60B-FC1F-492C-91C3-64773D90DFFD}">
      <dsp:nvSpPr>
        <dsp:cNvPr id="0" name=""/>
        <dsp:cNvSpPr/>
      </dsp:nvSpPr>
      <dsp:spPr>
        <a:xfrm>
          <a:off x="1767716" y="2359170"/>
          <a:ext cx="2236002" cy="18109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ติดลำห้วย</a:t>
          </a:r>
          <a:endParaRPr lang="th-TH" sz="2800" kern="1200" dirty="0">
            <a:solidFill>
              <a:schemeClr val="tx1"/>
            </a:solidFill>
          </a:endParaRPr>
        </a:p>
      </dsp:txBody>
      <dsp:txXfrm>
        <a:off x="1856119" y="2447573"/>
        <a:ext cx="2059196" cy="1634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83FF7-4108-4D1E-982E-94A927D89438}">
      <dsp:nvSpPr>
        <dsp:cNvPr id="0" name=""/>
        <dsp:cNvSpPr/>
      </dsp:nvSpPr>
      <dsp:spPr>
        <a:xfrm>
          <a:off x="4090" y="0"/>
          <a:ext cx="1602634" cy="431561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 err="1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อบต</a:t>
          </a: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4090" y="1726247"/>
        <a:ext cx="1602634" cy="1726247"/>
      </dsp:txXfrm>
    </dsp:sp>
    <dsp:sp modelId="{D55F8CC3-AABB-4364-AE52-E63A77597B3C}">
      <dsp:nvSpPr>
        <dsp:cNvPr id="0" name=""/>
        <dsp:cNvSpPr/>
      </dsp:nvSpPr>
      <dsp:spPr>
        <a:xfrm>
          <a:off x="86857" y="258937"/>
          <a:ext cx="1437100" cy="143710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0A0EC-C4C3-4721-BF0D-0F6E63AEEBEB}">
      <dsp:nvSpPr>
        <dsp:cNvPr id="0" name=""/>
        <dsp:cNvSpPr/>
      </dsp:nvSpPr>
      <dsp:spPr>
        <a:xfrm>
          <a:off x="1654804" y="0"/>
          <a:ext cx="1602634" cy="431561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ศูนย์เด็ก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3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1654804" y="1726247"/>
        <a:ext cx="1602634" cy="1726247"/>
      </dsp:txXfrm>
    </dsp:sp>
    <dsp:sp modelId="{E2636B79-4ACE-4BC7-8E42-95AF71B8D630}">
      <dsp:nvSpPr>
        <dsp:cNvPr id="0" name=""/>
        <dsp:cNvSpPr/>
      </dsp:nvSpPr>
      <dsp:spPr>
        <a:xfrm>
          <a:off x="1737571" y="258937"/>
          <a:ext cx="1437100" cy="14371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FB52A-7D30-444E-83AB-E49AD787D404}">
      <dsp:nvSpPr>
        <dsp:cNvPr id="0" name=""/>
        <dsp:cNvSpPr/>
      </dsp:nvSpPr>
      <dsp:spPr>
        <a:xfrm>
          <a:off x="3305518" y="0"/>
          <a:ext cx="1602634" cy="4315618"/>
        </a:xfrm>
        <a:prstGeom prst="roundRect">
          <a:avLst>
            <a:gd name="adj" fmla="val 10000"/>
          </a:avLst>
        </a:prstGeom>
        <a:solidFill>
          <a:srgbClr val="FF9999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โรงเรียน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3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3305518" y="1726247"/>
        <a:ext cx="1602634" cy="1726247"/>
      </dsp:txXfrm>
    </dsp:sp>
    <dsp:sp modelId="{BDF40E07-0CE0-4A20-98D9-EC841C4D3EAA}">
      <dsp:nvSpPr>
        <dsp:cNvPr id="0" name=""/>
        <dsp:cNvSpPr/>
      </dsp:nvSpPr>
      <dsp:spPr>
        <a:xfrm>
          <a:off x="3358704" y="258937"/>
          <a:ext cx="1496261" cy="14371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31139-4F26-4CA2-86EC-CE9BD3EA74BF}">
      <dsp:nvSpPr>
        <dsp:cNvPr id="0" name=""/>
        <dsp:cNvSpPr/>
      </dsp:nvSpPr>
      <dsp:spPr>
        <a:xfrm>
          <a:off x="4935029" y="0"/>
          <a:ext cx="1602634" cy="431561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รพ.สต.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4935029" y="1726247"/>
        <a:ext cx="1602634" cy="1726247"/>
      </dsp:txXfrm>
    </dsp:sp>
    <dsp:sp modelId="{6250B49E-42B9-4043-89BE-A204B4306FAD}">
      <dsp:nvSpPr>
        <dsp:cNvPr id="0" name=""/>
        <dsp:cNvSpPr/>
      </dsp:nvSpPr>
      <dsp:spPr>
        <a:xfrm>
          <a:off x="4978899" y="258937"/>
          <a:ext cx="1437100" cy="1437100"/>
        </a:xfrm>
        <a:prstGeom prst="ellipse">
          <a:avLst/>
        </a:prstGeom>
        <a:blipFill rotWithShape="1">
          <a:blip xmlns:r="http://schemas.openxmlformats.org/officeDocument/2006/relationships" r:embed="rId4" cstate="print"/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EA664-F389-403A-A1C2-D721EEF16FF4}">
      <dsp:nvSpPr>
        <dsp:cNvPr id="0" name=""/>
        <dsp:cNvSpPr/>
      </dsp:nvSpPr>
      <dsp:spPr>
        <a:xfrm>
          <a:off x="6584748" y="0"/>
          <a:ext cx="1602634" cy="431561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b="1" kern="1200" dirty="0" err="1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กศน</a:t>
          </a:r>
          <a:r>
            <a:rPr lang="en-US" sz="38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.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8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</a:p>
      </dsp:txBody>
      <dsp:txXfrm>
        <a:off x="6584748" y="1726247"/>
        <a:ext cx="1602634" cy="1726247"/>
      </dsp:txXfrm>
    </dsp:sp>
    <dsp:sp modelId="{9FA39041-8BAB-4E18-ADC1-77021DF67733}">
      <dsp:nvSpPr>
        <dsp:cNvPr id="0" name=""/>
        <dsp:cNvSpPr/>
      </dsp:nvSpPr>
      <dsp:spPr>
        <a:xfrm>
          <a:off x="6606945" y="354439"/>
          <a:ext cx="1618563" cy="197305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756CF-4B82-41E0-BE7C-A17BF5AA12FB}">
      <dsp:nvSpPr>
        <dsp:cNvPr id="0" name=""/>
        <dsp:cNvSpPr/>
      </dsp:nvSpPr>
      <dsp:spPr>
        <a:xfrm>
          <a:off x="331762" y="3452494"/>
          <a:ext cx="7566074" cy="647342"/>
        </a:xfrm>
        <a:prstGeom prst="leftRightArrow">
          <a:avLst/>
        </a:prstGeom>
        <a:solidFill>
          <a:srgbClr val="FFC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1B361-3D7B-4819-9B01-A8878A5A0AD1}">
      <dsp:nvSpPr>
        <dsp:cNvPr id="0" name=""/>
        <dsp:cNvSpPr/>
      </dsp:nvSpPr>
      <dsp:spPr>
        <a:xfrm>
          <a:off x="1007" y="785814"/>
          <a:ext cx="2889262" cy="288926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9006" tIns="48260" rIns="159006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นับถือศาสนาพุทธ	 ร้อยละ </a:t>
          </a:r>
          <a:r>
            <a:rPr lang="en-US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99.5</a:t>
          </a:r>
          <a:endParaRPr lang="th-TH" sz="38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24130" y="1208937"/>
        <a:ext cx="2043016" cy="2043016"/>
      </dsp:txXfrm>
    </dsp:sp>
    <dsp:sp modelId="{41636FB1-6295-4FDE-AA3B-A64B6C9835F2}">
      <dsp:nvSpPr>
        <dsp:cNvPr id="0" name=""/>
        <dsp:cNvSpPr/>
      </dsp:nvSpPr>
      <dsp:spPr>
        <a:xfrm>
          <a:off x="2312417" y="785814"/>
          <a:ext cx="2889262" cy="2889262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9006" tIns="48260" rIns="159006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ศาสนาคริสต์    ร้อยละ </a:t>
          </a:r>
          <a:r>
            <a:rPr lang="en-US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0.5</a:t>
          </a:r>
          <a:endParaRPr lang="th-TH" sz="38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735540" y="1208937"/>
        <a:ext cx="2043016" cy="2043016"/>
      </dsp:txXfrm>
    </dsp:sp>
    <dsp:sp modelId="{BF3BDA8B-1F47-4EEE-870F-9B51591D1EA7}">
      <dsp:nvSpPr>
        <dsp:cNvPr id="0" name=""/>
        <dsp:cNvSpPr/>
      </dsp:nvSpPr>
      <dsp:spPr>
        <a:xfrm>
          <a:off x="4623827" y="785814"/>
          <a:ext cx="3233344" cy="2889262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9006" tIns="48260" rIns="159006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วัด</a:t>
          </a:r>
          <a:r>
            <a:rPr lang="en-US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/</a:t>
          </a:r>
          <a:r>
            <a:rPr lang="th-TH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สำนักสงฆ์   </a:t>
          </a:r>
          <a:r>
            <a:rPr lang="en-US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8  </a:t>
          </a:r>
          <a:r>
            <a:rPr lang="th-TH" sz="38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แห่ง   </a:t>
          </a:r>
          <a:endParaRPr lang="th-TH" sz="38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097339" y="1208937"/>
        <a:ext cx="2286320" cy="204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1B361-3D7B-4819-9B01-A8878A5A0AD1}">
      <dsp:nvSpPr>
        <dsp:cNvPr id="0" name=""/>
        <dsp:cNvSpPr/>
      </dsp:nvSpPr>
      <dsp:spPr>
        <a:xfrm>
          <a:off x="2302" y="1075508"/>
          <a:ext cx="2309875" cy="2309875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เกษตรกรรม	 ร้อยละ </a:t>
          </a:r>
          <a:r>
            <a:rPr lang="en-US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60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40575" y="1413781"/>
        <a:ext cx="1633329" cy="1633329"/>
      </dsp:txXfrm>
    </dsp:sp>
    <dsp:sp modelId="{41636FB1-6295-4FDE-AA3B-A64B6C9835F2}">
      <dsp:nvSpPr>
        <dsp:cNvPr id="0" name=""/>
        <dsp:cNvSpPr/>
      </dsp:nvSpPr>
      <dsp:spPr>
        <a:xfrm>
          <a:off x="1850202" y="1075508"/>
          <a:ext cx="2309875" cy="2309875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รับจ้าง    ร้อยละ </a:t>
          </a:r>
          <a:r>
            <a:rPr lang="en-US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25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188475" y="1413781"/>
        <a:ext cx="1633329" cy="1633329"/>
      </dsp:txXfrm>
    </dsp:sp>
    <dsp:sp modelId="{BF3BDA8B-1F47-4EEE-870F-9B51591D1EA7}">
      <dsp:nvSpPr>
        <dsp:cNvPr id="0" name=""/>
        <dsp:cNvSpPr/>
      </dsp:nvSpPr>
      <dsp:spPr>
        <a:xfrm>
          <a:off x="3698102" y="1075508"/>
          <a:ext cx="2309875" cy="2309875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รับราชการ    ร้อยละ 9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036375" y="1413781"/>
        <a:ext cx="1633329" cy="1633329"/>
      </dsp:txXfrm>
    </dsp:sp>
    <dsp:sp modelId="{3C83B747-315F-4FB2-8C43-4BB2E6B3BF89}">
      <dsp:nvSpPr>
        <dsp:cNvPr id="0" name=""/>
        <dsp:cNvSpPr/>
      </dsp:nvSpPr>
      <dsp:spPr>
        <a:xfrm>
          <a:off x="5546002" y="1075508"/>
          <a:ext cx="2309875" cy="2309875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120" tIns="39370" rIns="12712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 อื่นๆ	 ร้อยละ </a:t>
          </a:r>
          <a:r>
            <a:rPr lang="en-US" sz="3100" b="1" kern="12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6</a:t>
          </a:r>
          <a:endParaRPr lang="th-TH" sz="31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884275" y="1413781"/>
        <a:ext cx="1633329" cy="1633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1B361-3D7B-4819-9B01-A8878A5A0AD1}">
      <dsp:nvSpPr>
        <dsp:cNvPr id="0" name=""/>
        <dsp:cNvSpPr/>
      </dsp:nvSpPr>
      <dsp:spPr>
        <a:xfrm>
          <a:off x="0" y="1928"/>
          <a:ext cx="3235015" cy="32350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alpha val="5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alpha val="5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alpha val="5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034" tIns="50800" rIns="178034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b="1" kern="1200">
              <a:latin typeface="TH SarabunPSK" pitchFamily="34" charset="-34"/>
              <a:cs typeface="TH SarabunPSK" pitchFamily="34" charset="-34"/>
            </a:rPr>
            <a:t>     เขมร	 ร้อยละ </a:t>
          </a:r>
          <a:r>
            <a:rPr lang="en-US" sz="4000" b="1" kern="1200">
              <a:latin typeface="TH SarabunPSK" pitchFamily="34" charset="-34"/>
              <a:cs typeface="TH SarabunPSK" pitchFamily="34" charset="-34"/>
            </a:rPr>
            <a:t>85</a:t>
          </a:r>
          <a:endParaRPr lang="th-TH" sz="40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73757" y="475685"/>
        <a:ext cx="2287501" cy="2287501"/>
      </dsp:txXfrm>
    </dsp:sp>
    <dsp:sp modelId="{C8CDEC03-E7A7-4A96-9BC3-8FF22A3B17F0}">
      <dsp:nvSpPr>
        <dsp:cNvPr id="0" name=""/>
        <dsp:cNvSpPr/>
      </dsp:nvSpPr>
      <dsp:spPr>
        <a:xfrm>
          <a:off x="2462176" y="1928"/>
          <a:ext cx="3235015" cy="32350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9504422"/>
                <a:satOff val="-18343"/>
                <a:lumOff val="-2355"/>
                <a:alphaOff val="0"/>
                <a:tint val="92000"/>
                <a:satMod val="170000"/>
              </a:schemeClr>
            </a:gs>
            <a:gs pos="15000">
              <a:schemeClr val="accent2">
                <a:alpha val="50000"/>
                <a:hueOff val="9504422"/>
                <a:satOff val="-18343"/>
                <a:lumOff val="-2355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alpha val="50000"/>
                <a:hueOff val="9504422"/>
                <a:satOff val="-18343"/>
                <a:lumOff val="-2355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alpha val="50000"/>
                <a:hueOff val="9504422"/>
                <a:satOff val="-18343"/>
                <a:lumOff val="-235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alpha val="50000"/>
                <a:hueOff val="9504422"/>
                <a:satOff val="-18343"/>
                <a:lumOff val="-235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034" tIns="54610" rIns="178034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300" b="1" kern="1200">
              <a:latin typeface="TH SarabunPSK" pitchFamily="34" charset="-34"/>
              <a:cs typeface="TH SarabunPSK" pitchFamily="34" charset="-34"/>
            </a:rPr>
            <a:t>     อิสาน	 ร้อยละ </a:t>
          </a:r>
          <a:r>
            <a:rPr lang="en-US" sz="4300" b="1" kern="1200">
              <a:latin typeface="TH SarabunPSK" pitchFamily="34" charset="-34"/>
              <a:cs typeface="TH SarabunPSK" pitchFamily="34" charset="-34"/>
            </a:rPr>
            <a:t>10</a:t>
          </a:r>
          <a:endParaRPr lang="th-TH" sz="43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2935933" y="475685"/>
        <a:ext cx="2287501" cy="2287501"/>
      </dsp:txXfrm>
    </dsp:sp>
    <dsp:sp modelId="{BB470CCC-A1E5-4912-8B32-666BC0FB691E}">
      <dsp:nvSpPr>
        <dsp:cNvPr id="0" name=""/>
        <dsp:cNvSpPr/>
      </dsp:nvSpPr>
      <dsp:spPr>
        <a:xfrm>
          <a:off x="5050189" y="1928"/>
          <a:ext cx="3235015" cy="32350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alpha val="50000"/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alpha val="50000"/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alpha val="50000"/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alpha val="50000"/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8034" tIns="54610" rIns="178034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300" b="1" kern="1200">
              <a:latin typeface="TH SarabunPSK" pitchFamily="34" charset="-34"/>
              <a:cs typeface="TH SarabunPSK" pitchFamily="34" charset="-34"/>
            </a:rPr>
            <a:t>     ไทย	 ร้อยละ </a:t>
          </a:r>
          <a:r>
            <a:rPr lang="en-US" sz="4300" b="1" kern="1200">
              <a:latin typeface="TH SarabunPSK" pitchFamily="34" charset="-34"/>
              <a:cs typeface="TH SarabunPSK" pitchFamily="34" charset="-34"/>
            </a:rPr>
            <a:t>5</a:t>
          </a:r>
          <a:endParaRPr lang="th-TH" sz="43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5523946" y="475685"/>
        <a:ext cx="2287501" cy="22875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FC759-26F5-4243-8A80-80FCD16C806B}">
      <dsp:nvSpPr>
        <dsp:cNvPr id="0" name=""/>
        <dsp:cNvSpPr/>
      </dsp:nvSpPr>
      <dsp:spPr>
        <a:xfrm>
          <a:off x="4080" y="813968"/>
          <a:ext cx="2237928" cy="775632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หมู่บ้านทั้งหมด</a:t>
          </a:r>
        </a:p>
      </dsp:txBody>
      <dsp:txXfrm>
        <a:off x="26797" y="836685"/>
        <a:ext cx="2192494" cy="730198"/>
      </dsp:txXfrm>
    </dsp:sp>
    <dsp:sp modelId="{3603F9E6-E9F2-42AD-AC78-D95EF6409D63}">
      <dsp:nvSpPr>
        <dsp:cNvPr id="0" name=""/>
        <dsp:cNvSpPr/>
      </dsp:nvSpPr>
      <dsp:spPr>
        <a:xfrm rot="5400000">
          <a:off x="987374" y="1811986"/>
          <a:ext cx="271340" cy="97909"/>
        </a:xfrm>
        <a:prstGeom prst="rightArrow">
          <a:avLst>
            <a:gd name="adj1" fmla="val 667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FB41E6-263E-49C5-8AE8-FFBD270C46B5}">
      <dsp:nvSpPr>
        <dsp:cNvPr id="0" name=""/>
        <dsp:cNvSpPr/>
      </dsp:nvSpPr>
      <dsp:spPr>
        <a:xfrm>
          <a:off x="4080" y="2132281"/>
          <a:ext cx="2237928" cy="775632"/>
        </a:xfrm>
        <a:prstGeom prst="roundRect">
          <a:avLst>
            <a:gd name="adj" fmla="val 10000"/>
          </a:avLst>
        </a:prstGeom>
        <a:solidFill>
          <a:srgbClr val="66FF33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10</a:t>
          </a: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หมู่บ้าน</a:t>
          </a:r>
        </a:p>
      </dsp:txBody>
      <dsp:txXfrm>
        <a:off x="26797" y="2154998"/>
        <a:ext cx="2192494" cy="730198"/>
      </dsp:txXfrm>
    </dsp:sp>
    <dsp:sp modelId="{81E80F09-8B28-4803-A3CB-043957352AE8}">
      <dsp:nvSpPr>
        <dsp:cNvPr id="0" name=""/>
        <dsp:cNvSpPr/>
      </dsp:nvSpPr>
      <dsp:spPr>
        <a:xfrm>
          <a:off x="2547956" y="838200"/>
          <a:ext cx="2237928" cy="775632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หลังคาเรือนทั้งหมด</a:t>
          </a:r>
        </a:p>
      </dsp:txBody>
      <dsp:txXfrm>
        <a:off x="2570673" y="860917"/>
        <a:ext cx="2192494" cy="730198"/>
      </dsp:txXfrm>
    </dsp:sp>
    <dsp:sp modelId="{95641225-0D83-49EB-A955-612E055549DB}">
      <dsp:nvSpPr>
        <dsp:cNvPr id="0" name=""/>
        <dsp:cNvSpPr/>
      </dsp:nvSpPr>
      <dsp:spPr>
        <a:xfrm rot="5440857">
          <a:off x="3530699" y="1821971"/>
          <a:ext cx="257110" cy="97909"/>
        </a:xfrm>
        <a:prstGeom prst="rightArrow">
          <a:avLst>
            <a:gd name="adj1" fmla="val 667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EC9A94-38D5-4DF3-BE2B-7413CFCB6F14}">
      <dsp:nvSpPr>
        <dsp:cNvPr id="0" name=""/>
        <dsp:cNvSpPr/>
      </dsp:nvSpPr>
      <dsp:spPr>
        <a:xfrm>
          <a:off x="2532626" y="2128018"/>
          <a:ext cx="2237928" cy="775632"/>
        </a:xfrm>
        <a:prstGeom prst="roundRect">
          <a:avLst>
            <a:gd name="adj" fmla="val 10000"/>
          </a:avLst>
        </a:prstGeom>
        <a:solidFill>
          <a:srgbClr val="66FF33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,</a:t>
          </a:r>
          <a:r>
            <a: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666 </a:t>
          </a: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หลังคาเรือน</a:t>
          </a:r>
        </a:p>
      </dsp:txBody>
      <dsp:txXfrm>
        <a:off x="2555343" y="2150735"/>
        <a:ext cx="2192494" cy="730198"/>
      </dsp:txXfrm>
    </dsp:sp>
    <dsp:sp modelId="{C46719E8-B1B4-4694-A6EF-EF52C10C0C49}">
      <dsp:nvSpPr>
        <dsp:cNvPr id="0" name=""/>
        <dsp:cNvSpPr/>
      </dsp:nvSpPr>
      <dsp:spPr>
        <a:xfrm>
          <a:off x="5106557" y="813968"/>
          <a:ext cx="2237928" cy="775632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ประชากรทั้งหมด</a:t>
          </a:r>
        </a:p>
      </dsp:txBody>
      <dsp:txXfrm>
        <a:off x="5129274" y="836685"/>
        <a:ext cx="2192494" cy="730198"/>
      </dsp:txXfrm>
    </dsp:sp>
    <dsp:sp modelId="{59C2708E-F6A6-4685-84B0-D875D1108AD0}">
      <dsp:nvSpPr>
        <dsp:cNvPr id="0" name=""/>
        <dsp:cNvSpPr/>
      </dsp:nvSpPr>
      <dsp:spPr>
        <a:xfrm rot="5400000">
          <a:off x="6089851" y="1811986"/>
          <a:ext cx="271340" cy="97909"/>
        </a:xfrm>
        <a:prstGeom prst="rightArrow">
          <a:avLst>
            <a:gd name="adj1" fmla="val 66700"/>
            <a:gd name="adj2" fmla="val 50000"/>
          </a:avLst>
        </a:prstGeom>
        <a:solidFill>
          <a:srgbClr val="C0000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02677B-EE69-4A42-AC70-DFE1CE2E5260}">
      <dsp:nvSpPr>
        <dsp:cNvPr id="0" name=""/>
        <dsp:cNvSpPr/>
      </dsp:nvSpPr>
      <dsp:spPr>
        <a:xfrm>
          <a:off x="5106557" y="2132281"/>
          <a:ext cx="2237928" cy="775632"/>
        </a:xfrm>
        <a:prstGeom prst="roundRect">
          <a:avLst>
            <a:gd name="adj" fmla="val 10000"/>
          </a:avLst>
        </a:prstGeom>
        <a:solidFill>
          <a:srgbClr val="66FF33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6,688 </a:t>
          </a: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คน</a:t>
          </a:r>
        </a:p>
      </dsp:txBody>
      <dsp:txXfrm>
        <a:off x="5129274" y="2154998"/>
        <a:ext cx="2192494" cy="730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3340651" y="1956542"/>
          <a:ext cx="1776897" cy="177689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ระบบการให้บริการ</a:t>
          </a:r>
        </a:p>
      </dsp:txBody>
      <dsp:txXfrm>
        <a:off x="3600872" y="2216763"/>
        <a:ext cx="1256455" cy="1256455"/>
      </dsp:txXfrm>
    </dsp:sp>
    <dsp:sp modelId="{E09D1B4B-09AE-4B1F-A409-CE344F8F9185}">
      <dsp:nvSpPr>
        <dsp:cNvPr id="0" name=""/>
        <dsp:cNvSpPr/>
      </dsp:nvSpPr>
      <dsp:spPr>
        <a:xfrm rot="16200000">
          <a:off x="4145709" y="1551869"/>
          <a:ext cx="166780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>
        <a:off x="4170726" y="1677707"/>
        <a:ext cx="116746" cy="302463"/>
      </dsp:txXfrm>
    </dsp:sp>
    <dsp:sp modelId="{60779230-642B-46DB-B5CA-FC2220C38859}">
      <dsp:nvSpPr>
        <dsp:cNvPr id="0" name=""/>
        <dsp:cNvSpPr/>
      </dsp:nvSpPr>
      <dsp:spPr>
        <a:xfrm>
          <a:off x="3357271" y="-101793"/>
          <a:ext cx="1743656" cy="1743656"/>
        </a:xfrm>
        <a:prstGeom prst="ellipse">
          <a:avLst/>
        </a:prstGeom>
        <a:solidFill>
          <a:srgbClr val="FFCCFF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200" b="1" kern="1200" dirty="0">
            <a:solidFill>
              <a:srgbClr val="00B050"/>
            </a:solidFill>
            <a:effectLst/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612624" y="153560"/>
        <a:ext cx="1232950" cy="1232950"/>
      </dsp:txXfrm>
    </dsp:sp>
    <dsp:sp modelId="{4873F644-A37B-4263-BDD3-7D4AECF93436}">
      <dsp:nvSpPr>
        <dsp:cNvPr id="0" name=""/>
        <dsp:cNvSpPr/>
      </dsp:nvSpPr>
      <dsp:spPr>
        <a:xfrm>
          <a:off x="5186778" y="2592938"/>
          <a:ext cx="166780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>
        <a:off x="5186778" y="2693759"/>
        <a:ext cx="116746" cy="302463"/>
      </dsp:txXfrm>
    </dsp:sp>
    <dsp:sp modelId="{8FE55D76-69B8-469D-BE4A-A0F9F69D5110}">
      <dsp:nvSpPr>
        <dsp:cNvPr id="0" name=""/>
        <dsp:cNvSpPr/>
      </dsp:nvSpPr>
      <dsp:spPr>
        <a:xfrm>
          <a:off x="5432228" y="1973162"/>
          <a:ext cx="1743656" cy="1743656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spc="-10" baseline="0" dirty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2</a:t>
          </a:r>
          <a:r>
            <a:rPr lang="en-US" sz="3200" b="0" kern="1200" spc="-10" baseline="0" dirty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.</a:t>
          </a:r>
          <a:r>
            <a:rPr lang="th-TH" sz="3200" b="1" kern="1200" spc="-10" baseline="0" dirty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ดูแลแบบองค์รวม</a:t>
          </a:r>
        </a:p>
      </dsp:txBody>
      <dsp:txXfrm>
        <a:off x="5687581" y="2228515"/>
        <a:ext cx="1232950" cy="1232950"/>
      </dsp:txXfrm>
    </dsp:sp>
    <dsp:sp modelId="{8999D690-D432-4F1A-B2AE-D98A61E6F24A}">
      <dsp:nvSpPr>
        <dsp:cNvPr id="0" name=""/>
        <dsp:cNvSpPr/>
      </dsp:nvSpPr>
      <dsp:spPr>
        <a:xfrm rot="5400000">
          <a:off x="4132146" y="3658829"/>
          <a:ext cx="193906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>
        <a:off x="4161232" y="3730564"/>
        <a:ext cx="135734" cy="302463"/>
      </dsp:txXfrm>
    </dsp:sp>
    <dsp:sp modelId="{0B5562C5-56E9-4F94-AD9A-09B6AA6E206F}">
      <dsp:nvSpPr>
        <dsp:cNvPr id="0" name=""/>
        <dsp:cNvSpPr/>
      </dsp:nvSpPr>
      <dsp:spPr>
        <a:xfrm>
          <a:off x="3352801" y="4099300"/>
          <a:ext cx="1752596" cy="164129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3.</a:t>
          </a:r>
          <a:r>
            <a:rPr lang="th-TH" sz="2800" b="1" kern="1200" dirty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ระบบบริการเชิงรุก</a:t>
          </a:r>
          <a:endParaRPr lang="th-TH" sz="2800" kern="1200" dirty="0">
            <a:solidFill>
              <a:schemeClr val="bg1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609463" y="4339662"/>
        <a:ext cx="1239272" cy="1160569"/>
      </dsp:txXfrm>
    </dsp:sp>
    <dsp:sp modelId="{470BEB95-5498-4076-A7AD-52EA2D6058A0}">
      <dsp:nvSpPr>
        <dsp:cNvPr id="0" name=""/>
        <dsp:cNvSpPr/>
      </dsp:nvSpPr>
      <dsp:spPr>
        <a:xfrm rot="10800000">
          <a:off x="3104641" y="2592938"/>
          <a:ext cx="166780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 rot="10800000">
        <a:off x="3154675" y="2693759"/>
        <a:ext cx="116746" cy="302463"/>
      </dsp:txXfrm>
    </dsp:sp>
    <dsp:sp modelId="{A0AE6ABD-EFF8-41C2-907C-790C07DF522C}">
      <dsp:nvSpPr>
        <dsp:cNvPr id="0" name=""/>
        <dsp:cNvSpPr/>
      </dsp:nvSpPr>
      <dsp:spPr>
        <a:xfrm>
          <a:off x="1282315" y="1973162"/>
          <a:ext cx="1743656" cy="1743656"/>
        </a:xfrm>
        <a:prstGeom prst="ellipse">
          <a:avLst/>
        </a:prstGeom>
        <a:solidFill>
          <a:srgbClr val="00FFFF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4.</a:t>
          </a:r>
          <a:r>
            <a:rPr lang="th-TH" sz="2400" b="1" kern="1200" dirty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การสร้างกระบวนการเรียนรู้ร่วมกับองค์กรในชุมชน</a:t>
          </a:r>
          <a:endParaRPr lang="th-TH" sz="2400" kern="1200" dirty="0">
            <a:solidFill>
              <a:srgbClr val="002060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1537668" y="2228515"/>
        <a:ext cx="1232950" cy="1232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#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R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VertAlign" val="t"/>
              <dgm:param type="nodeHorzAlign" val="ctr"/>
              <dgm:param type="fallback" val="2D"/>
            </dgm:alg>
          </dgm:if>
          <dgm:else name="Name7">
            <dgm:alg type="lin">
              <dgm:param type="linDir" val="fromT"/>
              <dgm:param type="nodeVertAlign" val="t"/>
              <dgm:param type="nodeHorzAlign" val="ct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6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8EDC87-09C9-4E33-93CB-A0588FAB4421}" type="datetimeFigureOut">
              <a:rPr lang="th-TH"/>
              <a:pPr>
                <a:defRPr/>
              </a:pPr>
              <a:t>31/07/65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F347F83-6C39-4C21-A61F-1A929080C47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8658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0"/>
            <a:ext cx="2921582" cy="49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89515"/>
            <a:ext cx="5393690" cy="44426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คลิกเพื่อแก้ไขลักษณะของข้อความต้นแบบ</a:t>
            </a:r>
          </a:p>
          <a:p>
            <a:pPr lvl="1"/>
            <a:r>
              <a:rPr lang="en-US" noProof="0"/>
              <a:t>ระดับที่สอง</a:t>
            </a:r>
          </a:p>
          <a:p>
            <a:pPr lvl="2"/>
            <a:r>
              <a:rPr lang="en-US" noProof="0"/>
              <a:t>ระดับที่สาม</a:t>
            </a:r>
          </a:p>
          <a:p>
            <a:pPr lvl="3"/>
            <a:r>
              <a:rPr lang="en-US" noProof="0"/>
              <a:t>ระดับที่สี่</a:t>
            </a:r>
          </a:p>
          <a:p>
            <a:pPr lvl="4"/>
            <a:r>
              <a:rPr lang="en-US" noProof="0"/>
              <a:t>ระดับที่ห้า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21582" cy="49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2C010742-1B99-4DBC-BC2D-61CED5512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91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h-TH"/>
          </a:p>
        </p:txBody>
      </p:sp>
      <p:sp>
        <p:nvSpPr>
          <p:cNvPr id="14131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7C6F09-A56D-40E9-A4E5-1632B7700D85}" type="slidenum">
              <a:rPr lang="th-TH" smtClean="0">
                <a:solidFill>
                  <a:prstClr val="black"/>
                </a:solidFill>
              </a:rPr>
              <a:pPr/>
              <a:t>11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45</a:t>
            </a:fld>
            <a:endParaRPr lang="th-T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46</a:t>
            </a:fld>
            <a:endParaRPr lang="th-T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47</a:t>
            </a:fld>
            <a:endParaRPr lang="th-T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48</a:t>
            </a:fld>
            <a:endParaRPr lang="th-T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49</a:t>
            </a:fld>
            <a:endParaRPr lang="th-T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50</a:t>
            </a:fld>
            <a:endParaRPr lang="th-T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52</a:t>
            </a:fld>
            <a:endParaRPr lang="th-T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54</a:t>
            </a:fld>
            <a:endParaRPr lang="th-T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55</a:t>
            </a:fld>
            <a:endParaRPr lang="th-T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56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57</a:t>
            </a:fld>
            <a:endParaRPr lang="th-T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58</a:t>
            </a:fld>
            <a:endParaRPr lang="th-T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59</a:t>
            </a:fld>
            <a:endParaRPr lang="th-T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61</a:t>
            </a:fld>
            <a:endParaRPr lang="th-T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62</a:t>
            </a:fld>
            <a:endParaRPr lang="th-T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63</a:t>
            </a:fld>
            <a:endParaRPr lang="th-TH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64</a:t>
            </a:fld>
            <a:endParaRPr lang="th-T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65</a:t>
            </a:fld>
            <a:endParaRPr lang="th-T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66</a:t>
            </a:fld>
            <a:endParaRPr lang="th-T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67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h-TH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D880DF-48E8-442A-AD7A-2903AF4E1920}" type="slidenum">
              <a:rPr lang="th-TH" smtClean="0">
                <a:solidFill>
                  <a:srgbClr val="000000"/>
                </a:solidFill>
                <a:cs typeface="Cordia New" pitchFamily="34" charset="-34"/>
              </a:rPr>
              <a:pPr/>
              <a:t>15</a:t>
            </a:fld>
            <a:endParaRPr lang="th-TH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68</a:t>
            </a:fld>
            <a:endParaRPr lang="th-T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h-TH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8E1085-4C3E-4642-840D-20EDB1638DCF}" type="slidenum">
              <a:rPr lang="th-TH" smtClean="0">
                <a:solidFill>
                  <a:srgbClr val="000000"/>
                </a:solidFill>
                <a:cs typeface="Cordia New" pitchFamily="34" charset="-34"/>
              </a:rPr>
              <a:pPr/>
              <a:t>70</a:t>
            </a:fld>
            <a:endParaRPr lang="th-TH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73</a:t>
            </a:fld>
            <a:endParaRPr lang="th-T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74</a:t>
            </a:fld>
            <a:endParaRPr lang="th-T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75</a:t>
            </a:fld>
            <a:endParaRPr lang="th-T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76</a:t>
            </a:fld>
            <a:endParaRPr lang="th-T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77</a:t>
            </a:fld>
            <a:endParaRPr lang="th-T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78</a:t>
            </a:fld>
            <a:endParaRPr lang="th-T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80</a:t>
            </a:fld>
            <a:endParaRPr lang="th-T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81</a:t>
            </a:fld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h-TH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6930C8-42BF-4905-917F-433461AA553C}" type="slidenum">
              <a:rPr lang="th-TH" smtClean="0">
                <a:solidFill>
                  <a:srgbClr val="000000"/>
                </a:solidFill>
                <a:cs typeface="Cordia New" pitchFamily="34" charset="-34"/>
              </a:rPr>
              <a:pPr/>
              <a:t>31</a:t>
            </a:fld>
            <a:endParaRPr lang="th-TH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84</a:t>
            </a:fld>
            <a:endParaRPr lang="th-TH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85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h-TH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0FE469-4764-4199-9B76-E3B3EDCEA30C}" type="slidenum">
              <a:rPr lang="th-TH" smtClean="0">
                <a:solidFill>
                  <a:srgbClr val="000000"/>
                </a:solidFill>
                <a:cs typeface="Cordia New" pitchFamily="34" charset="-34"/>
              </a:rPr>
              <a:pPr/>
              <a:t>37</a:t>
            </a:fld>
            <a:endParaRPr lang="th-TH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h-TH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A436057-95C3-4592-A386-AB6AF0754066}" type="slidenum">
              <a:rPr lang="th-TH" smtClean="0">
                <a:solidFill>
                  <a:srgbClr val="000000"/>
                </a:solidFill>
                <a:cs typeface="Cordia New" pitchFamily="34" charset="-34"/>
              </a:rPr>
              <a:pPr/>
              <a:t>38</a:t>
            </a:fld>
            <a:endParaRPr lang="th-TH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4EA7-1D7B-459F-A79B-8B2AFCA052C8}" type="slidenum">
              <a:rPr lang="th-TH" smtClean="0"/>
              <a:pPr/>
              <a:t>39</a:t>
            </a:fld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43</a:t>
            </a:fld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481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6A554-53DE-4CCA-B3C5-4CE39B6D39FC}" type="slidenum">
              <a:rPr lang="th-TH" smtClean="0"/>
              <a:pPr/>
              <a:t>44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ชื่อเรื่อง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2" name="ชื่อเรื่องรอง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E9F095-8D28-46CC-ABFE-9B8BCBD57206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ตัวยึดท้ายกระดา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4CD42-CCF2-4DD5-BC98-5DED4B949416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6DADC7-F7C7-408C-8503-1691FF50F3A8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F8F28-B0AC-4594-B4AD-4982AAA40D94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8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822FA-52B1-4944-9BFD-BC4D15FC2BE0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C7AED-2C6B-496A-B4A8-4F8AE1F7A9E2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5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4D73C-EEEA-4280-ADB2-876C3BABDCB5}" type="slidenum"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1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8C02312-DD4B-4E36-ADE4-6AE522F28E54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4402F2-8FC5-4A0B-B930-25CC97A29DD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12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38E1F70-BAFF-4341-8EE4-EA6729916A97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7198811-CFD4-4B87-9DF5-22A41AC3E68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144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363E757-E192-4200-965E-DC666DC0C155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8059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28C1F88-8EA3-48B5-858C-46FAE9DB0BB3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CB7298A-1C38-44DB-A922-37CC4A8E2A9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4509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6F9012F-DD32-44AA-ACB2-A3248F075FFE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7D8A635-2DC1-4A86-81FC-36DE00763C7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54990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160EB0-F63F-40E0-ADC2-F973A640EE39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B023DB8-202E-4072-AA7A-CF08A9276033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28599EE-135E-41C7-B8A3-45E79C6CDD2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8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5E449-8F3E-4094-A7A0-CE35F7DD5E7D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1A120-8318-494F-9CC2-17293578A88C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7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FBA95A3-6EAF-492E-8F6C-5963D8B3CA0B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FC13636-0FCA-4DC5-8DA7-958C3D5B510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388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A28C42-F658-47C3-8453-F0D2864240A9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1382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1FE4D1D-E5F2-4422-87EC-942F275C05E0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9AB9015-45E0-43CF-9DE0-730ABE3E58B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4250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F32689A-6F74-4D91-9428-8921A1FB8147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3BFCF5C-E396-48FD-8BFB-5112B4BA35F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4493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05124B7-9170-4757-88C9-7FFB643D7489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61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A98A1B-7726-4724-9095-2927C85ED381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D72E9B7-06C8-4D26-BBD8-28172398E541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057673B-1348-4D95-89D9-A1191ACC804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6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D07790-06E6-4D24-A313-47F571637E36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A463483-DD28-4A79-BE4E-0B221CA5F80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900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9B02747-8F12-476B-A503-DB521CBBAB58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EA6068B-FA5F-4F9B-91BF-81F9DED2DEF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251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88BBA16-0B62-4007-83A0-DC8F9447C8AB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F8D7992-0BBC-4392-A588-3F22EF80328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50257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B5D7C1-8BA7-416C-93E1-16344F7E8736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5F987-5006-49E2-8ED9-9455703BFCB2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2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0780186-FCE8-4617-B19E-A1C2CB7CB099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09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DFECD3-D6FA-47A3-860B-B30B69EF797C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A0091EA-E65A-4DC8-B9AF-C5C888133E2D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C528763-CC1A-4B87-9CD2-CCCCD318514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1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8CC48F2-F628-4AA0-8C54-7319DE45FA83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100EF93-17DB-4F87-A391-1AF0FB6138E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228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0F7761-AF07-4024-B553-B9B5B29A22E0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6279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9EC9512-0CAA-4C30-A29C-091FEF2391F9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7713363-B5DF-44D9-B67D-6A6175BD501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58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1FA343D-ECC2-4623-A81E-42B5604DB950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96D6F-58EE-4A1B-931C-7961481C740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34853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B222B41-980E-4628-86C7-99A2B3FE8708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88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7C0EE3-503F-4637-9CA3-6A8576A7876B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1ABC5CC-CE55-4AE7-8994-A5BD4129D625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9300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70C970-CDE2-4BC2-A40B-A0DF74CE90B3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0EDD4-4295-48D2-912B-48AB48E7440A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00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E0C46A2-C269-46BB-AF1A-34F3D1DBF33C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2A8BC57-6145-4EBC-9BC6-6FE134947AC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4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D4480B3-7638-4067-833E-EB90C4B603D7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5993CA0-4C50-4A3B-928D-F1E6FE69ECB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78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59A452D-5AB4-4259-BF27-FA3852295886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936D838-FB96-42C3-9D1E-FE2D3142463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734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90053E7-7853-4626-8159-725FF0264CE2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D11A6A1-B675-4CAC-A10F-083031FD6BF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070040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DFCD1B-5B4C-4276-94B4-2A0C64A09187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23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490C0-04AA-4594-9A27-33457B3A921D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3CA27C5-4E69-404F-9D72-94863C5AD2DF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F6E582E-F958-4035-991B-5112B629895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58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1A3B34E-FC94-4C01-B4C1-E165CFF01AAD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1B0A777-C3F1-46A8-9F56-A5BE9B75943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369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2E575B-3D1B-4782-A7E6-7B124610DD4C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062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7334A46-077B-41B4-81F3-A99E2AB498D3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AE74494-7A96-4879-AAA1-2F988B8FB54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355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D7889C-F76F-42E1-921A-6DDFAA80A9D4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A9F709-ECA2-4FA5-B81F-95A9C7167FC9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75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7048A5F-D395-41CD-B9A8-BFAC032E9E62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E917106-006A-4775-AD97-740912FF777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15521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3178F2-F880-44A1-BA76-A3DE4D09ED0D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75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th-TH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/>
          <a:lstStyle>
            <a:lvl1pPr marL="0" indent="0" eaLnBrk="1" latinLnBrk="0" hangingPunct="1">
              <a:defRPr kumimoji="0" lang="th-TH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B3D879-A6C1-4583-A8D9-D91AE644125B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F04D0BC-266D-4FFF-9BF2-7B9456C96CD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42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ชื่อเรื่องและเนื้อหา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th-TH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39B7226-A15A-4B26-A8EF-873CA43A8194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80A7780-975F-42AF-A2D6-0CAAB5F02F1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179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1D216BC-9D0B-49B9-AFBA-1EE79B3A5DB5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0462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ชื่อเรื่องพร้อมข้อความ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/>
          <a:lstStyle>
            <a:lvl1pPr marL="0" algn="l" defTabSz="914400" rtl="0" eaLnBrk="1" latinLnBrk="0" hangingPunct="1">
              <a:defRPr kumimoji="0" lang="th-TH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th-TH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7C12053-A72C-46AB-A9D7-23A52B6F4711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3448074-0963-4574-AE04-ACDA32E5AB7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219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สื่อ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/>
          <a:lstStyle>
            <a:lvl1pPr algn="ctr" eaLnBrk="1" latinLnBrk="0" hangingPunct="1">
              <a:defRPr kumimoji="0" lang="th-TH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th-TH"/>
            </a:lvl1pPr>
          </a:lstStyle>
          <a:p>
            <a:pPr lvl="0"/>
            <a:r>
              <a:rPr lang="th-TH" noProof="0"/>
              <a:t>คลิกไอคอนเพื่อเพิ่มสื่อ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th-TH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682B550-63CD-489C-B168-4F3EE98B94E3}" type="datetimeFigureOut">
              <a:rPr lang="th-TH"/>
              <a:pPr>
                <a:defRPr/>
              </a:pPr>
              <a:t>31/07/65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th-TH">
                <a:solidFill>
                  <a:prstClr val="whit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A1028FE-C027-4124-ADE9-A5DE7CC0823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390926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BEC845-157E-481B-8F86-847B4D8BF5D1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24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EB4B62-65BD-48CE-8293-F1C7390EC97A}" type="slidenum">
              <a:rPr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363E757-E192-4200-965E-DC666DC0C15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43337-D1A4-4CC5-AEFC-FDF80736D590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FCA14-5FD2-4DC8-932D-094EACF4648A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53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160EB0-F63F-40E0-ADC2-F973A640EE3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A28C42-F658-47C3-8453-F0D2864240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05124B7-9170-4757-88C9-7FFB643D748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A98A1B-7726-4724-9095-2927C85ED38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0780186-FCE8-4617-B19E-A1C2CB7CB09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DFECD3-D6FA-47A3-860B-B30B69EF797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0F7761-AF07-4024-B553-B9B5B29A22E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B222B41-980E-4628-86C7-99A2B3FE870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7C0EE3-503F-4637-9CA3-6A8576A7876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1ABC5CC-CE55-4AE7-8994-A5BD4129D62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1D4213-7A74-4A96-BB1A-BA80494D4906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8A828-2C48-4991-9749-FB84ACBB8888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450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DFCD1B-5B4C-4276-94B4-2A0C64A0918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490C0-04AA-4594-9A27-33457B3A921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2E575B-3D1B-4782-A7E6-7B124610DD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3178F2-F880-44A1-BA76-A3DE4D09ED0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เฉพาะชื่อเรื่อง: ตัวเน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/>
          <a:lstStyle>
            <a:lvl1pPr algn="ctr" eaLnBrk="1" latinLnBrk="0" hangingPunct="1">
              <a:defRPr kumimoji="0" lang="th-TH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th-TH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th-TH" sz="2000" b="1"/>
            </a:lvl2pPr>
            <a:lvl3pPr marL="914400" indent="0" eaLnBrk="1" latinLnBrk="0" hangingPunct="1">
              <a:buNone/>
              <a:defRPr kumimoji="0" lang="th-TH" sz="1800" b="1"/>
            </a:lvl3pPr>
            <a:lvl4pPr marL="1371600" indent="0" eaLnBrk="1" latinLnBrk="0" hangingPunct="1">
              <a:buNone/>
              <a:defRPr kumimoji="0" lang="th-TH" sz="1600" b="1"/>
            </a:lvl4pPr>
            <a:lvl5pPr marL="1828800" indent="0" eaLnBrk="1" latinLnBrk="0" hangingPunct="1">
              <a:buNone/>
              <a:defRPr kumimoji="0" lang="th-TH" sz="1600" b="1"/>
            </a:lvl5pPr>
            <a:lvl6pPr marL="2286000" indent="0" eaLnBrk="1" latinLnBrk="0" hangingPunct="1">
              <a:buNone/>
              <a:defRPr kumimoji="0" lang="th-TH" sz="1600" b="1"/>
            </a:lvl6pPr>
            <a:lvl7pPr marL="2743200" indent="0" eaLnBrk="1" latinLnBrk="0" hangingPunct="1">
              <a:buNone/>
              <a:defRPr kumimoji="0" lang="th-TH" sz="1600" b="1"/>
            </a:lvl7pPr>
            <a:lvl8pPr marL="3200400" indent="0" eaLnBrk="1" latinLnBrk="0" hangingPunct="1">
              <a:buNone/>
              <a:defRPr kumimoji="0" lang="th-TH" sz="1600" b="1"/>
            </a:lvl8pPr>
            <a:lvl9pPr marL="3657600" indent="0" eaLnBrk="1" latinLnBrk="0" hangingPunct="1">
              <a:buNone/>
              <a:defRPr kumimoji="0" lang="th-TH"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1D216BC-9D0B-49B9-AFBA-1EE79B3A5DB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algn="l" eaLnBrk="1" latinLnBrk="0" hangingPunct="1">
              <a:defRPr kumimoji="0" lang="th-TH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BEC845-157E-481B-8F86-847B4D8BF5D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EB4B62-65BD-48CE-8293-F1C7390EC97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9F685-C0EE-4C98-8B14-9F7DAEAB507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E5BA8-172B-4AA9-BF53-9B1430AA8588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0FD12-C5B5-45B5-BFF8-23A53E0792BF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0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6BC16C-FF81-44F8-BE6E-8236A17ED4B3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4F361-4466-4E0C-A1E3-5C8DA7B40BE8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9" name="แผนผังลำดับงาน: กระบวนการ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แผนผังลำดับงาน: กระบวนการ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04992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วงกลม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โดนัท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ตัวยึดชื่อเรื่อง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ยึดข้อความ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24" name="ตัวยึดวันที่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D4C55927-9989-4A22-B0B3-0AC6ACC20A8E}" type="datetimeFigureOut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31/07/65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A1F5DE9-79BD-4C65-B790-4E54F1F2AEAF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1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5" r:id="rId1"/>
    <p:sldLayoutId id="2147487176" r:id="rId2"/>
    <p:sldLayoutId id="2147487177" r:id="rId3"/>
    <p:sldLayoutId id="2147487178" r:id="rId4"/>
    <p:sldLayoutId id="2147487179" r:id="rId5"/>
    <p:sldLayoutId id="2147487180" r:id="rId6"/>
    <p:sldLayoutId id="2147487181" r:id="rId7"/>
    <p:sldLayoutId id="2147487182" r:id="rId8"/>
    <p:sldLayoutId id="2147487183" r:id="rId9"/>
    <p:sldLayoutId id="2147487184" r:id="rId10"/>
    <p:sldLayoutId id="2147487185" r:id="rId11"/>
    <p:sldLayoutId id="2147487186" r:id="rId12"/>
    <p:sldLayoutId id="2147487187" r:id="rId13"/>
    <p:sldLayoutId id="2147487188" r:id="rId14"/>
    <p:sldLayoutId id="2147487189" r:id="rId15"/>
    <p:sldLayoutId id="2147487190" r:id="rId16"/>
    <p:sldLayoutId id="2147487191" r:id="rId17"/>
    <p:sldLayoutId id="2147487192" r:id="rId18"/>
    <p:sldLayoutId id="2147487193" r:id="rId19"/>
    <p:sldLayoutId id="2147487194" r:id="rId20"/>
    <p:sldLayoutId id="2147487195" r:id="rId21"/>
    <p:sldLayoutId id="2147487196" r:id="rId22"/>
    <p:sldLayoutId id="2147487197" r:id="rId23"/>
    <p:sldLayoutId id="2147487198" r:id="rId24"/>
    <p:sldLayoutId id="2147487199" r:id="rId25"/>
    <p:sldLayoutId id="2147487200" r:id="rId26"/>
    <p:sldLayoutId id="2147487201" r:id="rId27"/>
    <p:sldLayoutId id="2147487202" r:id="rId28"/>
    <p:sldLayoutId id="2147487203" r:id="rId29"/>
    <p:sldLayoutId id="2147487204" r:id="rId30"/>
    <p:sldLayoutId id="2147487205" r:id="rId31"/>
    <p:sldLayoutId id="2147487206" r:id="rId32"/>
    <p:sldLayoutId id="2147487207" r:id="rId33"/>
    <p:sldLayoutId id="2147487208" r:id="rId34"/>
    <p:sldLayoutId id="2147487209" r:id="rId35"/>
    <p:sldLayoutId id="2147487210" r:id="rId36"/>
    <p:sldLayoutId id="2147487211" r:id="rId37"/>
    <p:sldLayoutId id="2147487212" r:id="rId38"/>
    <p:sldLayoutId id="2147487213" r:id="rId39"/>
    <p:sldLayoutId id="2147487214" r:id="rId40"/>
    <p:sldLayoutId id="2147487215" r:id="rId41"/>
    <p:sldLayoutId id="2147487216" r:id="rId42"/>
    <p:sldLayoutId id="2147487217" r:id="rId43"/>
    <p:sldLayoutId id="2147487218" r:id="rId44"/>
    <p:sldLayoutId id="2147487219" r:id="rId45"/>
    <p:sldLayoutId id="2147487220" r:id="rId46"/>
    <p:sldLayoutId id="2147487221" r:id="rId47"/>
    <p:sldLayoutId id="2147487222" r:id="rId48"/>
    <p:sldLayoutId id="2147487223" r:id="rId49"/>
    <p:sldLayoutId id="2147487224" r:id="rId50"/>
    <p:sldLayoutId id="2147487225" r:id="rId51"/>
    <p:sldLayoutId id="2147487226" r:id="rId52"/>
    <p:sldLayoutId id="2147487227" r:id="rId53"/>
    <p:sldLayoutId id="2147487228" r:id="rId54"/>
    <p:sldLayoutId id="2147487229" r:id="rId55"/>
    <p:sldLayoutId id="2147487230" r:id="rId56"/>
    <p:sldLayoutId id="2147487231" r:id="rId57"/>
    <p:sldLayoutId id="2147487232" r:id="rId58"/>
    <p:sldLayoutId id="2147486946" r:id="rId59"/>
    <p:sldLayoutId id="2147486949" r:id="rId60"/>
    <p:sldLayoutId id="2147486952" r:id="rId61"/>
    <p:sldLayoutId id="2147486955" r:id="rId62"/>
    <p:sldLayoutId id="2147486956" r:id="rId63"/>
    <p:sldLayoutId id="2147486961" r:id="rId64"/>
    <p:sldLayoutId id="2147486962" r:id="rId65"/>
    <p:sldLayoutId id="2147486965" r:id="rId66"/>
    <p:sldLayoutId id="2147486968" r:id="rId67"/>
    <p:sldLayoutId id="2147486969" r:id="rId68"/>
    <p:sldLayoutId id="2147486970" r:id="rId69"/>
    <p:sldLayoutId id="2147486975" r:id="rId70"/>
    <p:sldLayoutId id="2147486976" r:id="rId71"/>
    <p:sldLayoutId id="2147486979" r:id="rId72"/>
    <p:sldLayoutId id="2147486982" r:id="rId73"/>
    <p:sldLayoutId id="2147486985" r:id="rId74"/>
    <p:sldLayoutId id="2147486988" r:id="rId75"/>
    <p:sldLayoutId id="2147486989" r:id="rId76"/>
    <p:sldLayoutId id="2147487292" r:id="rId77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ppt.com/xiazai/" TargetMode="External"/><Relationship Id="rId13" Type="http://schemas.openxmlformats.org/officeDocument/2006/relationships/hyperlink" Target="http://www.1ppt.com/kejian/" TargetMode="External"/><Relationship Id="rId18" Type="http://schemas.openxmlformats.org/officeDocument/2006/relationships/image" Target="../media/image29.png"/><Relationship Id="rId3" Type="http://schemas.openxmlformats.org/officeDocument/2006/relationships/hyperlink" Target="http://www.1ppt.com/hangye/" TargetMode="External"/><Relationship Id="rId21" Type="http://schemas.openxmlformats.org/officeDocument/2006/relationships/image" Target="../media/image32.png"/><Relationship Id="rId7" Type="http://schemas.openxmlformats.org/officeDocument/2006/relationships/hyperlink" Target="http://www.1ppt.com/tubiao/" TargetMode="External"/><Relationship Id="rId12" Type="http://schemas.openxmlformats.org/officeDocument/2006/relationships/hyperlink" Target="http://www.1ppt.com/ziliao/" TargetMode="External"/><Relationship Id="rId17" Type="http://schemas.openxmlformats.org/officeDocument/2006/relationships/image" Target="../media/image28.jpeg"/><Relationship Id="rId2" Type="http://schemas.openxmlformats.org/officeDocument/2006/relationships/hyperlink" Target="http://www.1ppt.com/moban/" TargetMode="External"/><Relationship Id="rId16" Type="http://schemas.openxmlformats.org/officeDocument/2006/relationships/hyperlink" Target="http://www.1ppt.com/jiaoan/" TargetMode="External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1ppt.com/beijing/" TargetMode="External"/><Relationship Id="rId11" Type="http://schemas.openxmlformats.org/officeDocument/2006/relationships/hyperlink" Target="http://www.1ppt.com/excel/" TargetMode="External"/><Relationship Id="rId24" Type="http://schemas.openxmlformats.org/officeDocument/2006/relationships/image" Target="../media/image35.jpeg"/><Relationship Id="rId5" Type="http://schemas.openxmlformats.org/officeDocument/2006/relationships/hyperlink" Target="http://www.1ppt.com/sucai/" TargetMode="External"/><Relationship Id="rId15" Type="http://schemas.openxmlformats.org/officeDocument/2006/relationships/hyperlink" Target="http://www.1ppt.com/shiti/" TargetMode="External"/><Relationship Id="rId23" Type="http://schemas.openxmlformats.org/officeDocument/2006/relationships/image" Target="../media/image34.jpeg"/><Relationship Id="rId10" Type="http://schemas.openxmlformats.org/officeDocument/2006/relationships/hyperlink" Target="http://www.1ppt.com/word/" TargetMode="External"/><Relationship Id="rId19" Type="http://schemas.openxmlformats.org/officeDocument/2006/relationships/image" Target="../media/image30.jpeg"/><Relationship Id="rId4" Type="http://schemas.openxmlformats.org/officeDocument/2006/relationships/hyperlink" Target="http://www.1ppt.com/jieri/" TargetMode="External"/><Relationship Id="rId9" Type="http://schemas.openxmlformats.org/officeDocument/2006/relationships/hyperlink" Target="http://www.1ppt.com/powerpoint/" TargetMode="External"/><Relationship Id="rId14" Type="http://schemas.openxmlformats.org/officeDocument/2006/relationships/hyperlink" Target="http://www.1ppt.com/fanwen/" TargetMode="External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6.png"/><Relationship Id="rId4" Type="http://schemas.openxmlformats.org/officeDocument/2006/relationships/image" Target="../media/image9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6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0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2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ppt.com/tubiao/" TargetMode="External"/><Relationship Id="rId13" Type="http://schemas.openxmlformats.org/officeDocument/2006/relationships/hyperlink" Target="http://www.1ppt.com/ziliao/" TargetMode="External"/><Relationship Id="rId18" Type="http://schemas.openxmlformats.org/officeDocument/2006/relationships/image" Target="../media/image17.png"/><Relationship Id="rId3" Type="http://schemas.openxmlformats.org/officeDocument/2006/relationships/hyperlink" Target="http://www.1ppt.com/moban/" TargetMode="External"/><Relationship Id="rId7" Type="http://schemas.openxmlformats.org/officeDocument/2006/relationships/hyperlink" Target="http://www.1ppt.com/beijing/" TargetMode="External"/><Relationship Id="rId12" Type="http://schemas.openxmlformats.org/officeDocument/2006/relationships/hyperlink" Target="http://www.1ppt.com/excel/" TargetMode="External"/><Relationship Id="rId17" Type="http://schemas.openxmlformats.org/officeDocument/2006/relationships/hyperlink" Target="http://www.1ppt.com/jiaoan/" TargetMode="External"/><Relationship Id="rId2" Type="http://schemas.openxmlformats.org/officeDocument/2006/relationships/image" Target="../media/image16.jpeg"/><Relationship Id="rId16" Type="http://schemas.openxmlformats.org/officeDocument/2006/relationships/hyperlink" Target="http://www.1ppt.com/shit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1ppt.com/sucai/" TargetMode="External"/><Relationship Id="rId11" Type="http://schemas.openxmlformats.org/officeDocument/2006/relationships/hyperlink" Target="http://www.1ppt.com/word/" TargetMode="External"/><Relationship Id="rId5" Type="http://schemas.openxmlformats.org/officeDocument/2006/relationships/hyperlink" Target="http://www.1ppt.com/jieri/" TargetMode="External"/><Relationship Id="rId15" Type="http://schemas.openxmlformats.org/officeDocument/2006/relationships/hyperlink" Target="http://www.1ppt.com/fanwen/" TargetMode="External"/><Relationship Id="rId10" Type="http://schemas.openxmlformats.org/officeDocument/2006/relationships/hyperlink" Target="http://www.1ppt.com/powerpoint/" TargetMode="External"/><Relationship Id="rId4" Type="http://schemas.openxmlformats.org/officeDocument/2006/relationships/hyperlink" Target="http://www.1ppt.com/hangye/" TargetMode="External"/><Relationship Id="rId9" Type="http://schemas.openxmlformats.org/officeDocument/2006/relationships/hyperlink" Target="http://www.1ppt.com/xiazai/" TargetMode="External"/><Relationship Id="rId14" Type="http://schemas.openxmlformats.org/officeDocument/2006/relationships/hyperlink" Target="http://www.1ppt.com/kejian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9.jpg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9.jp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ppt.com/tubiao/" TargetMode="External"/><Relationship Id="rId13" Type="http://schemas.openxmlformats.org/officeDocument/2006/relationships/hyperlink" Target="http://www.1ppt.com/ziliao/" TargetMode="External"/><Relationship Id="rId18" Type="http://schemas.openxmlformats.org/officeDocument/2006/relationships/image" Target="../media/image17.png"/><Relationship Id="rId3" Type="http://schemas.openxmlformats.org/officeDocument/2006/relationships/hyperlink" Target="http://www.1ppt.com/moban/" TargetMode="External"/><Relationship Id="rId7" Type="http://schemas.openxmlformats.org/officeDocument/2006/relationships/hyperlink" Target="http://www.1ppt.com/beijing/" TargetMode="External"/><Relationship Id="rId12" Type="http://schemas.openxmlformats.org/officeDocument/2006/relationships/hyperlink" Target="http://www.1ppt.com/excel/" TargetMode="External"/><Relationship Id="rId17" Type="http://schemas.openxmlformats.org/officeDocument/2006/relationships/hyperlink" Target="http://www.1ppt.com/jiaoan/" TargetMode="External"/><Relationship Id="rId2" Type="http://schemas.openxmlformats.org/officeDocument/2006/relationships/image" Target="../media/image16.jpeg"/><Relationship Id="rId16" Type="http://schemas.openxmlformats.org/officeDocument/2006/relationships/hyperlink" Target="http://www.1ppt.com/shit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1ppt.com/sucai/" TargetMode="External"/><Relationship Id="rId11" Type="http://schemas.openxmlformats.org/officeDocument/2006/relationships/hyperlink" Target="http://www.1ppt.com/word/" TargetMode="External"/><Relationship Id="rId5" Type="http://schemas.openxmlformats.org/officeDocument/2006/relationships/hyperlink" Target="http://www.1ppt.com/jieri/" TargetMode="External"/><Relationship Id="rId15" Type="http://schemas.openxmlformats.org/officeDocument/2006/relationships/hyperlink" Target="http://www.1ppt.com/fanwen/" TargetMode="External"/><Relationship Id="rId10" Type="http://schemas.openxmlformats.org/officeDocument/2006/relationships/hyperlink" Target="http://www.1ppt.com/powerpoint/" TargetMode="External"/><Relationship Id="rId4" Type="http://schemas.openxmlformats.org/officeDocument/2006/relationships/hyperlink" Target="http://www.1ppt.com/hangye/" TargetMode="External"/><Relationship Id="rId9" Type="http://schemas.openxmlformats.org/officeDocument/2006/relationships/hyperlink" Target="http://www.1ppt.com/xiazai/" TargetMode="External"/><Relationship Id="rId14" Type="http://schemas.openxmlformats.org/officeDocument/2006/relationships/hyperlink" Target="http://www.1ppt.com/kejian/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9192" y="764704"/>
            <a:ext cx="464808" cy="455125"/>
          </a:xfrm>
          <a:prstGeom prst="rect">
            <a:avLst/>
          </a:prstGeom>
        </p:spPr>
      </p:pic>
      <p:pic>
        <p:nvPicPr>
          <p:cNvPr id="8" name="รูปภาพ 7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3573016"/>
            <a:ext cx="464808" cy="455125"/>
          </a:xfrm>
          <a:prstGeom prst="rect">
            <a:avLst/>
          </a:prstGeom>
        </p:spPr>
      </p:pic>
      <p:pic>
        <p:nvPicPr>
          <p:cNvPr id="9" name="รูปภาพ 8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9192" y="620688"/>
            <a:ext cx="464808" cy="455125"/>
          </a:xfrm>
          <a:prstGeom prst="rect">
            <a:avLst/>
          </a:prstGeom>
        </p:spPr>
      </p:pic>
      <p:pic>
        <p:nvPicPr>
          <p:cNvPr id="11" name="รูปภาพ 10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0432" y="404664"/>
            <a:ext cx="464808" cy="455125"/>
          </a:xfrm>
          <a:prstGeom prst="rect">
            <a:avLst/>
          </a:prstGeom>
        </p:spPr>
      </p:pic>
      <p:pic>
        <p:nvPicPr>
          <p:cNvPr id="13" name="รูปภาพ 12" descr="946231929,86279985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385688" cy="126876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r>
              <a:rPr lang="th-TH" sz="9600" b="1" dirty="0">
                <a:solidFill>
                  <a:srgbClr val="FFFF00"/>
                </a:solidFill>
              </a:rPr>
              <a:t>ยินดีต้อนรับ</a:t>
            </a:r>
          </a:p>
        </p:txBody>
      </p:sp>
      <p:sp>
        <p:nvSpPr>
          <p:cNvPr id="29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27940" y="794161"/>
            <a:ext cx="8229600" cy="45259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b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ทีมเยี่ยมเสริมพลัง และประเมินการพัฒนาระบบสุขภาพอำเภอ คุณภาพเครือข่ายบริการปฐมภูมิ                      		     และ รพ</a:t>
            </a:r>
            <a:r>
              <a:rPr lang="en-US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สต</a:t>
            </a:r>
            <a:r>
              <a:rPr lang="en-US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ติดดาว</a:t>
            </a:r>
            <a:r>
              <a:rPr lang="th-TH" sz="4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จ</a:t>
            </a:r>
            <a:r>
              <a:rPr lang="en-US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cs typeface="TH SarabunPSK" pitchFamily="34" charset="-34"/>
              </a:rPr>
              <a:t>บุรีรัมย์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th-TH" sz="4800" b="1" dirty="0">
              <a:solidFill>
                <a:srgbClr val="002060"/>
              </a:solidFill>
              <a:latin typeface="TH SarabunPSK" pitchFamily="34" charset="-34"/>
              <a:ea typeface="Segoe UI" pitchFamily="34" charset="0"/>
              <a:cs typeface="TH SarabunPSK" pitchFamily="34" charset="-34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th-TH" sz="4800" b="1" dirty="0">
                <a:solidFill>
                  <a:srgbClr val="002060"/>
                </a:solidFill>
                <a:effectLst/>
                <a:latin typeface="TH SarabunPSK" pitchFamily="34" charset="-34"/>
                <a:ea typeface="Segoe UI" pitchFamily="34" charset="0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en-US" sz="4800" b="1" dirty="0">
              <a:solidFill>
                <a:srgbClr val="002060"/>
              </a:solidFill>
              <a:effectLst/>
              <a:latin typeface="TH SarabunPSK" pitchFamily="34" charset="-34"/>
              <a:ea typeface="Segoe UI" pitchFamily="34" charset="0"/>
              <a:cs typeface="TH SarabunPSK" pitchFamily="34" charset="-34"/>
            </a:endParaRPr>
          </a:p>
        </p:txBody>
      </p:sp>
      <p:pic>
        <p:nvPicPr>
          <p:cNvPr id="12" name="รูปภาพ 11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4725144"/>
            <a:ext cx="464808" cy="455125"/>
          </a:xfrm>
          <a:prstGeom prst="rect">
            <a:avLst/>
          </a:prstGeom>
        </p:spPr>
      </p:pic>
      <p:pic>
        <p:nvPicPr>
          <p:cNvPr id="10" name="รูปภาพ 9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3789040"/>
            <a:ext cx="464808" cy="455125"/>
          </a:xfrm>
          <a:prstGeom prst="rect">
            <a:avLst/>
          </a:prstGeom>
        </p:spPr>
      </p:pic>
      <p:pic>
        <p:nvPicPr>
          <p:cNvPr id="6" name="รูปภาพ 5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4797152"/>
            <a:ext cx="464808" cy="455125"/>
          </a:xfrm>
          <a:prstGeom prst="rect">
            <a:avLst/>
          </a:prstGeom>
        </p:spPr>
      </p:pic>
      <p:pic>
        <p:nvPicPr>
          <p:cNvPr id="4" name="รูปภาพ 3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89040"/>
            <a:ext cx="464808" cy="455125"/>
          </a:xfrm>
          <a:prstGeom prst="rect">
            <a:avLst/>
          </a:prstGeom>
        </p:spPr>
      </p:pic>
      <p:pic>
        <p:nvPicPr>
          <p:cNvPr id="5" name="รูปภาพ 4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797152"/>
            <a:ext cx="464808" cy="455125"/>
          </a:xfrm>
          <a:prstGeom prst="rect">
            <a:avLst/>
          </a:prstGeom>
        </p:spPr>
      </p:pic>
      <p:pic>
        <p:nvPicPr>
          <p:cNvPr id="14" name="รูปภาพ 13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996952"/>
            <a:ext cx="392800" cy="384617"/>
          </a:xfrm>
          <a:prstGeom prst="rect">
            <a:avLst/>
          </a:prstGeom>
        </p:spPr>
      </p:pic>
      <p:pic>
        <p:nvPicPr>
          <p:cNvPr id="15" name="รูปภาพ 14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464808" cy="455125"/>
          </a:xfrm>
          <a:prstGeom prst="rect">
            <a:avLst/>
          </a:prstGeom>
        </p:spPr>
      </p:pic>
      <p:pic>
        <p:nvPicPr>
          <p:cNvPr id="16" name="รูปภาพ 15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789040"/>
            <a:ext cx="464808" cy="455125"/>
          </a:xfrm>
          <a:prstGeom prst="rect">
            <a:avLst/>
          </a:prstGeom>
        </p:spPr>
      </p:pic>
      <p:pic>
        <p:nvPicPr>
          <p:cNvPr id="17" name="รูปภาพ 16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464808" cy="455125"/>
          </a:xfrm>
          <a:prstGeom prst="rect">
            <a:avLst/>
          </a:prstGeom>
        </p:spPr>
      </p:pic>
      <p:pic>
        <p:nvPicPr>
          <p:cNvPr id="18" name="รูปภาพ 17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0"/>
            <a:ext cx="464808" cy="455125"/>
          </a:xfrm>
          <a:prstGeom prst="rect">
            <a:avLst/>
          </a:prstGeom>
        </p:spPr>
      </p:pic>
      <p:pic>
        <p:nvPicPr>
          <p:cNvPr id="19" name="รูปภาพ 18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996952"/>
            <a:ext cx="391268" cy="383117"/>
          </a:xfrm>
          <a:prstGeom prst="rect">
            <a:avLst/>
          </a:prstGeom>
        </p:spPr>
      </p:pic>
      <p:pic>
        <p:nvPicPr>
          <p:cNvPr id="20" name="รูปภาพ 19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717032"/>
            <a:ext cx="464808" cy="455125"/>
          </a:xfrm>
          <a:prstGeom prst="rect">
            <a:avLst/>
          </a:prstGeom>
        </p:spPr>
      </p:pic>
      <p:pic>
        <p:nvPicPr>
          <p:cNvPr id="21" name="รูปภาพ 20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869160"/>
            <a:ext cx="464808" cy="455125"/>
          </a:xfrm>
          <a:prstGeom prst="rect">
            <a:avLst/>
          </a:prstGeom>
        </p:spPr>
      </p:pic>
      <p:pic>
        <p:nvPicPr>
          <p:cNvPr id="22" name="รูปภาพ 21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9192" y="2852936"/>
            <a:ext cx="464808" cy="455125"/>
          </a:xfrm>
          <a:prstGeom prst="rect">
            <a:avLst/>
          </a:prstGeom>
        </p:spPr>
      </p:pic>
      <p:pic>
        <p:nvPicPr>
          <p:cNvPr id="23" name="รูปภาพ 22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4653136"/>
            <a:ext cx="464808" cy="455125"/>
          </a:xfrm>
          <a:prstGeom prst="rect">
            <a:avLst/>
          </a:prstGeom>
        </p:spPr>
      </p:pic>
      <p:pic>
        <p:nvPicPr>
          <p:cNvPr id="24" name="รูปภาพ 23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4653136"/>
            <a:ext cx="464808" cy="455125"/>
          </a:xfrm>
          <a:prstGeom prst="rect">
            <a:avLst/>
          </a:prstGeom>
        </p:spPr>
      </p:pic>
      <p:pic>
        <p:nvPicPr>
          <p:cNvPr id="25" name="รูปภาพ 24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"/>
            <a:ext cx="263157" cy="332655"/>
          </a:xfrm>
          <a:prstGeom prst="rect">
            <a:avLst/>
          </a:prstGeom>
        </p:spPr>
      </p:pic>
      <p:pic>
        <p:nvPicPr>
          <p:cNvPr id="26" name="รูปภาพ 25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852936"/>
            <a:ext cx="263157" cy="332655"/>
          </a:xfrm>
          <a:prstGeom prst="rect">
            <a:avLst/>
          </a:prstGeom>
        </p:spPr>
      </p:pic>
      <p:pic>
        <p:nvPicPr>
          <p:cNvPr id="27" name="รูปภาพ 26" descr="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3645024"/>
            <a:ext cx="263157" cy="332655"/>
          </a:xfrm>
          <a:prstGeom prst="rect">
            <a:avLst/>
          </a:prstGeom>
        </p:spPr>
      </p:pic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6072198" y="5929330"/>
            <a:ext cx="2819400" cy="609600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988" algn="r">
              <a:lnSpc>
                <a:spcPct val="80000"/>
              </a:lnSpc>
              <a:buFont typeface="Wingdings" pitchFamily="2" charset="2"/>
              <a:buNone/>
            </a:pPr>
            <a:r>
              <a:rPr lang="en-US" sz="3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  </a:t>
            </a:r>
            <a:r>
              <a:rPr lang="th-TH" sz="3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3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847297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เนื้อหา 7"/>
          <p:cNvSpPr>
            <a:spLocks noGrp="1"/>
          </p:cNvSpPr>
          <p:nvPr>
            <p:ph idx="1"/>
          </p:nvPr>
        </p:nvSpPr>
        <p:spPr>
          <a:xfrm>
            <a:off x="1357290" y="642918"/>
            <a:ext cx="7498080" cy="5214974"/>
          </a:xfrm>
        </p:spPr>
        <p:txBody>
          <a:bodyPr>
            <a:normAutofit fontScale="92500" lnSpcReduction="20000"/>
          </a:bodyPr>
          <a:lstStyle/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ชื่อเครือข่ายต้นสังกัด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:  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เครือข่ายบริการปฐมภูมิโรงพยาบาล</a:t>
            </a:r>
            <a:r>
              <a:rPr lang="th-TH" sz="28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ชัย</a:t>
            </a:r>
            <a:endParaRPr lang="en-US" sz="2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ลักษณะบริการ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	:  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โรงพยาบาลชุมชนจำนวน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30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เตียง</a:t>
            </a:r>
            <a:endParaRPr lang="en-US" sz="2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ชื่อผู้บริหาร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	:   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นพ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สมพงษ์  เชิดชูพงศ์ล้ำ</a:t>
            </a:r>
            <a:endParaRPr lang="en-US" sz="2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ตำแหน่ง นายแพทย์เชี่ยวชาญ</a:t>
            </a:r>
            <a:endParaRPr lang="en-US" sz="2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โทรศัพท์	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   0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44-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608034</a:t>
            </a:r>
          </a:p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โทรสาร	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   0</a:t>
            </a: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44-6</a:t>
            </a: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08126</a:t>
            </a:r>
          </a:p>
          <a:p>
            <a:endParaRPr lang="en-US" sz="2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สังกัดสำนักงานสาธารณสุขอำเภอ</a:t>
            </a:r>
            <a:r>
              <a:rPr lang="th-TH" sz="28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ชัย</a:t>
            </a:r>
          </a:p>
          <a:p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ชื่อผู้บริหาร</a:t>
            </a:r>
            <a:r>
              <a:rPr lang="en-US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	:   </a:t>
            </a:r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นางกนกวรรณ  </a:t>
            </a:r>
            <a:r>
              <a:rPr lang="th-TH" sz="28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วั</a:t>
            </a:r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ชรจิระโรจน์</a:t>
            </a:r>
            <a:endParaRPr lang="en-US" sz="28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ตำแหน่ง สาธารณสุขอำเภอ</a:t>
            </a:r>
            <a:r>
              <a:rPr lang="th-TH" sz="28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ชัย</a:t>
            </a:r>
            <a:endParaRPr lang="en-US" sz="28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โทรศัพท์	</a:t>
            </a:r>
            <a:r>
              <a:rPr lang="en-US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:  088-0819836</a:t>
            </a:r>
          </a:p>
          <a:p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โทรสาร	</a:t>
            </a:r>
            <a:r>
              <a:rPr lang="en-US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:0</a:t>
            </a:r>
            <a:r>
              <a:rPr lang="th-TH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44-6</a:t>
            </a:r>
            <a:r>
              <a:rPr lang="en-US" sz="2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08070</a:t>
            </a:r>
            <a:endParaRPr lang="th-TH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114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F297FECC-D288-C809-30D9-13097BF5541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3608" y="1124744"/>
            <a:ext cx="7992888" cy="5001419"/>
          </a:xfrm>
        </p:spPr>
        <p:txBody>
          <a:bodyPr>
            <a:noAutofit/>
          </a:bodyPr>
          <a:lstStyle/>
          <a:p>
            <a:pPr algn="thaiDist"/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2.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เชิงการนำไปใช้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1)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รูปแบบการมีส่วนร่วนร่วมของภาคี ในการวิจัยครั้งนี้มีทั้งหมด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4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ขั้นตอน หากมี การเพิ่มขั้นตอนอีก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ขั้นตอน คือขั้นตอนที่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5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เป็นขั้นตอนการมีส่วนร่วมในกระบวนการรับผลประโยชน์ซึ่งเป็นขั้นตอนที่ภาคีเครือข่ายและประชาชนจะได้รับผลตอบแทนจากการเข้า ไปร่วมกิจกรรม </a:t>
            </a:r>
          </a:p>
          <a:p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2)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เครือข่ายขาดความรู้ความเข้าใจ ในการวิเคราะห์ปัญหา และสาเหตุปัญหา ของโรค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- 19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ด้านการจัดทำแผนการ ป้องกัน และควบคุมโรค หน่วยงานที่เกี่ยวข้อง ในพื้นที่จำเป็นต้องให้ความรู้ความเข้าใจแก่ ภาคีเครือข่ายและประชาชนในพื้นที่ให้เกิดการมีส่วนร่วมตามรูปแบบทั้ง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4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ขั้นตอน โดยอาจจัดประชุมถ่ายทอดความรู้ หรือ การประชาสัมพันธ์ข้อมูลข่าวสารอย่างทั่วถึง และสม่ำเสมอ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3)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หน่วยงานสาธารณสุข และองค์กร ปกครองส่วนท้องถิ่นต้องให้การสนับสนุน งบประมาณ และวัสดุอุปกรณ์ในการดำเนิน กิจกรรมการป้องกัน และควบคุมโรค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 -19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ของภาคีเครือข่ายอย่างเพียงพอ</a:t>
            </a:r>
            <a:endParaRPr lang="th-TH" sz="2400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39076EEA-B11A-7843-234B-78C79AA11629}"/>
              </a:ext>
            </a:extLst>
          </p:cNvPr>
          <p:cNvSpPr/>
          <p:nvPr/>
        </p:nvSpPr>
        <p:spPr>
          <a:xfrm>
            <a:off x="1043608" y="77491"/>
            <a:ext cx="7643192" cy="1047253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6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th-TH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            ข้อเสนอแนะ         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ต่อ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</a:p>
          <a:p>
            <a:pPr algn="ctr"/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14561586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A602C107-6A05-2684-06CE-F31E913773AA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472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ค่านิยมองค์กร</a:t>
            </a:r>
          </a:p>
        </p:txBody>
      </p:sp>
      <p:sp>
        <p:nvSpPr>
          <p:cNvPr id="82947" name="สี่เหลี่ยมผืนผ้า 4"/>
          <p:cNvSpPr>
            <a:spLocks noChangeArrowheads="1"/>
          </p:cNvSpPr>
          <p:nvPr/>
        </p:nvSpPr>
        <p:spPr bwMode="auto">
          <a:xfrm>
            <a:off x="1285875" y="1295400"/>
            <a:ext cx="65627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รับผิดชอบต่อหน้าที่ </a:t>
            </a:r>
          </a:p>
          <a:p>
            <a:pPr marL="742950" indent="-742950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ทำในสิ่งที่เหมาะสมและถูกต้อง </a:t>
            </a:r>
          </a:p>
          <a:p>
            <a:pPr marL="742950" indent="-742950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มุ่งเน้นประชาชนเป็นศูนย์กลาง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123ACE2-790F-EDF2-3E57-E2981E29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2158"/>
            <a:ext cx="4427984" cy="332550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42D63F6-F555-0BFC-E981-E5C9019F1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32497"/>
            <a:ext cx="4427984" cy="33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15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838200" y="228600"/>
            <a:ext cx="5029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วัฒนธรรมองค์กร</a:t>
            </a:r>
            <a:endParaRPr lang="th-TH" sz="66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My Documents\Documents\ภาพ\ภาพกิจกรรมจันดุม\DSC06022.JPG">
            <a:extLst>
              <a:ext uri="{FF2B5EF4-FFF2-40B4-BE49-F238E27FC236}">
                <a16:creationId xmlns:a16="http://schemas.microsoft.com/office/drawing/2014/main" id="{784BFC77-7401-0525-D602-1F700373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64" y="1297773"/>
            <a:ext cx="37079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20EB3F4-FF63-B7FF-7766-CA16B1CA0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49726"/>
            <a:ext cx="3707904" cy="277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A00362A-10CB-1007-AAFF-96042827D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1141"/>
            <a:ext cx="3146654" cy="326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231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651E5-219A-4A3A-B5D6-9CA444766CCA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13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433482" y="285768"/>
            <a:ext cx="7939118" cy="85723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540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การทำงานเชื่อมโยงเครือข่าย </a:t>
            </a:r>
            <a:r>
              <a:rPr lang="en-US" sz="540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540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ทิศ</a:t>
            </a:r>
            <a:endParaRPr lang="en-US" sz="5400" dirty="0">
              <a:ln w="11430"/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แผนผังลําดับงาน: กระบวนการสำรอง 15"/>
          <p:cNvSpPr/>
          <p:nvPr/>
        </p:nvSpPr>
        <p:spPr>
          <a:xfrm>
            <a:off x="4010709" y="3328998"/>
            <a:ext cx="1856691" cy="804859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รพ.สต.</a:t>
            </a:r>
          </a:p>
        </p:txBody>
      </p:sp>
      <p:sp>
        <p:nvSpPr>
          <p:cNvPr id="17" name="ลูกศรขึ้น 16"/>
          <p:cNvSpPr/>
          <p:nvPr/>
        </p:nvSpPr>
        <p:spPr>
          <a:xfrm>
            <a:off x="4697082" y="2647954"/>
            <a:ext cx="436868" cy="55721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8" name="ลูกศรซ้าย 17"/>
          <p:cNvSpPr/>
          <p:nvPr/>
        </p:nvSpPr>
        <p:spPr>
          <a:xfrm>
            <a:off x="2961620" y="3424245"/>
            <a:ext cx="600694" cy="495298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9" name="ลูกศรขวา 18"/>
          <p:cNvSpPr/>
          <p:nvPr/>
        </p:nvSpPr>
        <p:spPr>
          <a:xfrm>
            <a:off x="6319206" y="3424245"/>
            <a:ext cx="600694" cy="4952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1" name="ลูกศรลง 20"/>
          <p:cNvSpPr/>
          <p:nvPr/>
        </p:nvSpPr>
        <p:spPr>
          <a:xfrm>
            <a:off x="4697082" y="4291028"/>
            <a:ext cx="436868" cy="5572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2" name="แผนผังลำดับงาน: ดิสก์แม่เหล็ก 21"/>
          <p:cNvSpPr/>
          <p:nvPr/>
        </p:nvSpPr>
        <p:spPr>
          <a:xfrm>
            <a:off x="3657600" y="1219200"/>
            <a:ext cx="2839646" cy="1295400"/>
          </a:xfrm>
          <a:prstGeom prst="flowChartMagneticDisk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ม./ชมรมฯ</a:t>
            </a:r>
          </a:p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ผู้นำชุมชน</a:t>
            </a:r>
          </a:p>
        </p:txBody>
      </p:sp>
      <p:sp>
        <p:nvSpPr>
          <p:cNvPr id="23" name="แผนผังลำดับงาน: ดิสก์แม่เหล็ก 22"/>
          <p:cNvSpPr/>
          <p:nvPr/>
        </p:nvSpPr>
        <p:spPr>
          <a:xfrm>
            <a:off x="3657600" y="5129242"/>
            <a:ext cx="2730429" cy="1362069"/>
          </a:xfrm>
          <a:prstGeom prst="flowChartMagneticDisk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รพ.แม่ข่าย</a:t>
            </a:r>
          </a:p>
        </p:txBody>
      </p:sp>
      <p:sp>
        <p:nvSpPr>
          <p:cNvPr id="24" name="คิวบ์ 23"/>
          <p:cNvSpPr/>
          <p:nvPr/>
        </p:nvSpPr>
        <p:spPr>
          <a:xfrm>
            <a:off x="1066800" y="2452712"/>
            <a:ext cx="1638257" cy="2538402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รพ.สต.</a:t>
            </a:r>
          </a:p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PCU</a:t>
            </a:r>
          </a:p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อื่นๆ</a:t>
            </a:r>
          </a:p>
        </p:txBody>
      </p:sp>
      <p:sp>
        <p:nvSpPr>
          <p:cNvPr id="25" name="คิวบ์ 24"/>
          <p:cNvSpPr/>
          <p:nvPr/>
        </p:nvSpPr>
        <p:spPr>
          <a:xfrm>
            <a:off x="7462561" y="2433660"/>
            <a:ext cx="1529040" cy="2414577"/>
          </a:xfrm>
          <a:prstGeom prst="cube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อปท.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สสจ.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สปสช.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ฯลฯ</a:t>
            </a:r>
          </a:p>
        </p:txBody>
      </p:sp>
    </p:spTree>
    <p:extLst>
      <p:ext uri="{BB962C8B-B14F-4D97-AF65-F5344CB8AC3E}">
        <p14:creationId xmlns:p14="http://schemas.microsoft.com/office/powerpoint/2010/main" val="590732020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ตัวเชื่อมต่อตรง 43"/>
          <p:cNvCxnSpPr/>
          <p:nvPr/>
        </p:nvCxnSpPr>
        <p:spPr>
          <a:xfrm>
            <a:off x="3243263" y="3581400"/>
            <a:ext cx="2749550" cy="0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>
          <a:xfrm flipH="1">
            <a:off x="4427984" y="5952281"/>
            <a:ext cx="5366" cy="2149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7240588" y="1676400"/>
            <a:ext cx="0" cy="149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019" name="Group 1"/>
          <p:cNvGrpSpPr>
            <a:grpSpLocks noChangeAspect="1"/>
          </p:cNvGrpSpPr>
          <p:nvPr/>
        </p:nvGrpSpPr>
        <p:grpSpPr bwMode="auto">
          <a:xfrm>
            <a:off x="-36465" y="1905000"/>
            <a:ext cx="8723907" cy="5029200"/>
            <a:chOff x="1061" y="3179"/>
            <a:chExt cx="9679" cy="5666"/>
          </a:xfrm>
        </p:grpSpPr>
        <p:sp>
          <p:nvSpPr>
            <p:cNvPr id="86034" name="AutoShape 22"/>
            <p:cNvSpPr>
              <a:spLocks noChangeAspect="1" noChangeArrowheads="1" noTextEdit="1"/>
            </p:cNvSpPr>
            <p:nvPr/>
          </p:nvSpPr>
          <p:spPr bwMode="auto">
            <a:xfrm>
              <a:off x="1560" y="3265"/>
              <a:ext cx="9180" cy="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4821" y="3179"/>
              <a:ext cx="3382" cy="1202"/>
            </a:xfrm>
            <a:prstGeom prst="rect">
              <a:avLst/>
            </a:pr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th-TH" sz="20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นายอำเภอ</a:t>
              </a:r>
              <a:r>
                <a:rPr lang="th-TH" sz="2000" b="1" dirty="0" err="1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พลับพลา</a:t>
              </a: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ชัย</a:t>
              </a:r>
              <a:endPara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1061" y="6693"/>
              <a:ext cx="1835" cy="799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15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นายจำนงค์  สมเย็น</a:t>
              </a:r>
              <a:endPara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0" hangingPunct="0">
                <a:defRPr/>
              </a:pPr>
              <a:r>
                <a:rPr lang="th-TH" sz="15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 </a:t>
              </a:r>
              <a:r>
                <a:rPr lang="th-TH" sz="1500" dirty="0" err="1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จพ</a:t>
              </a:r>
              <a:r>
                <a:rPr lang="th-TH" sz="1500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.</a:t>
              </a:r>
              <a:r>
                <a:rPr lang="th-TH" sz="15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สาธารณสุขชำนาญงาน</a:t>
              </a:r>
              <a:endPara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6040" name="Line 12"/>
            <p:cNvSpPr>
              <a:spLocks noChangeShapeType="1"/>
            </p:cNvSpPr>
            <p:nvPr/>
          </p:nvSpPr>
          <p:spPr bwMode="auto">
            <a:xfrm>
              <a:off x="6512" y="4381"/>
              <a:ext cx="1" cy="5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4439" y="4885"/>
              <a:ext cx="2073" cy="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00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6042" name="Line 10"/>
            <p:cNvSpPr>
              <a:spLocks noChangeShapeType="1"/>
            </p:cNvSpPr>
            <p:nvPr/>
          </p:nvSpPr>
          <p:spPr bwMode="auto">
            <a:xfrm>
              <a:off x="3180" y="5425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3180" y="5604"/>
              <a:ext cx="1800" cy="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 sz="200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2459" y="6506"/>
              <a:ext cx="737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6045" name="Line 7"/>
            <p:cNvSpPr>
              <a:spLocks noChangeShapeType="1"/>
            </p:cNvSpPr>
            <p:nvPr/>
          </p:nvSpPr>
          <p:spPr bwMode="auto">
            <a:xfrm>
              <a:off x="6060" y="6145"/>
              <a:ext cx="1" cy="3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86046" name="Line 6"/>
            <p:cNvSpPr>
              <a:spLocks noChangeShapeType="1"/>
            </p:cNvSpPr>
            <p:nvPr/>
          </p:nvSpPr>
          <p:spPr bwMode="auto">
            <a:xfrm>
              <a:off x="2460" y="6505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86049" name="Line 3"/>
            <p:cNvSpPr>
              <a:spLocks noChangeShapeType="1"/>
            </p:cNvSpPr>
            <p:nvPr/>
          </p:nvSpPr>
          <p:spPr bwMode="auto">
            <a:xfrm>
              <a:off x="9829" y="6505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797" y="4526"/>
              <a:ext cx="2790" cy="9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นางกนกวรรณ  </a:t>
              </a:r>
              <a:r>
                <a:rPr lang="th-TH" sz="2000" b="1" dirty="0" err="1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วั</a:t>
              </a: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ชรจิระโรจน์</a:t>
              </a:r>
              <a:endPara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0" hangingPunct="0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สาธารณสุขอำเภอ</a:t>
              </a:r>
              <a:r>
                <a:rPr lang="th-TH" sz="2000" b="1" dirty="0" err="1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พลับพลา</a:t>
              </a: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ชัย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4980" y="5293"/>
              <a:ext cx="2339" cy="85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นางรัตนา  โกรดประโคน</a:t>
              </a:r>
              <a:endPara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0" hangingPunct="0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ผอ.รพ.สต.บ้านป่าชัน</a:t>
              </a:r>
              <a:endPara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113" y="7933"/>
              <a:ext cx="1860" cy="82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7585" y="4526"/>
              <a:ext cx="3128" cy="9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นายสมพงษ์  เชิดชูพงศ์ล้ำ</a:t>
              </a:r>
              <a:endPara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0" hangingPunct="0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ผอ.โรงพยาบาล</a:t>
              </a:r>
              <a:r>
                <a:rPr lang="th-TH" sz="2000" b="1" dirty="0" err="1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พลับพลา</a:t>
              </a: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ชัย</a:t>
              </a:r>
              <a:endPara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cxnSp>
        <p:nvCxnSpPr>
          <p:cNvPr id="29" name="ตัวเชื่อมต่อตรง 28"/>
          <p:cNvCxnSpPr>
            <a:stCxn id="27" idx="2"/>
            <a:endCxn id="8" idx="0"/>
          </p:cNvCxnSpPr>
          <p:nvPr/>
        </p:nvCxnSpPr>
        <p:spPr>
          <a:xfrm>
            <a:off x="1884363" y="2057400"/>
            <a:ext cx="0" cy="10429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3154363" y="1676400"/>
            <a:ext cx="40989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26"/>
          <p:cNvSpPr/>
          <p:nvPr/>
        </p:nvSpPr>
        <p:spPr>
          <a:xfrm>
            <a:off x="627063" y="1143000"/>
            <a:ext cx="2514600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นายพิเชษฐ พืดขุนทด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itchFamily="34" charset="-34"/>
              </a:rPr>
              <a:t>นาย</a:t>
            </a: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แพทย์สาธารณสุขจังหวัดบุรีรัมย์</a:t>
            </a: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6" name="ตัวเชื่อมต่อตรง 35"/>
          <p:cNvCxnSpPr/>
          <p:nvPr/>
        </p:nvCxnSpPr>
        <p:spPr>
          <a:xfrm>
            <a:off x="3179763" y="1524000"/>
            <a:ext cx="177323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>
            <a:off x="4953000" y="1104900"/>
            <a:ext cx="0" cy="4318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สี่เหลี่ยมผืนผ้า 33"/>
          <p:cNvSpPr/>
          <p:nvPr/>
        </p:nvSpPr>
        <p:spPr>
          <a:xfrm>
            <a:off x="3784599" y="177800"/>
            <a:ext cx="2616183" cy="91440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นายธัชกร หัตถาธยากูล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>
              <a:defRPr/>
            </a:pP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ผู้ว่าราชการจังหวัดบุรีรัมย์</a:t>
            </a:r>
          </a:p>
        </p:txBody>
      </p:sp>
      <p:sp>
        <p:nvSpPr>
          <p:cNvPr id="86026" name="TextBox 38"/>
          <p:cNvSpPr txBox="1">
            <a:spLocks noChangeArrowheads="1"/>
          </p:cNvSpPr>
          <p:nvPr/>
        </p:nvSpPr>
        <p:spPr bwMode="auto">
          <a:xfrm>
            <a:off x="152400" y="381000"/>
            <a:ext cx="2590800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ผังโครงสร้างองค์กร</a:t>
            </a:r>
          </a:p>
        </p:txBody>
      </p:sp>
      <p:cxnSp>
        <p:nvCxnSpPr>
          <p:cNvPr id="41" name="ตัวเชื่อมต่อตรง 40"/>
          <p:cNvCxnSpPr/>
          <p:nvPr/>
        </p:nvCxnSpPr>
        <p:spPr>
          <a:xfrm>
            <a:off x="228600" y="914400"/>
            <a:ext cx="23622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79512" y="6124575"/>
            <a:ext cx="1599909" cy="7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นายธนาเทพ  จันทร์ครบ</a:t>
            </a:r>
            <a:endParaRPr lang="en-US" sz="15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พยาบาลวิชาชีพ</a:t>
            </a:r>
            <a:endParaRPr lang="en-US" sz="15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7225531" y="6096000"/>
            <a:ext cx="1585913" cy="7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นางเสือด  รัมย์ประโคน</a:t>
            </a:r>
            <a:endParaRPr lang="en-US" sz="15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พนักงานทำความสะอาด</a:t>
            </a:r>
            <a:endParaRPr lang="en-US" sz="15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491880" y="6093296"/>
            <a:ext cx="19022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นายสิทธิชัย  ได้ทุกทาง</a:t>
            </a:r>
            <a:endParaRPr lang="en-US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พนักงานพิมพ์</a:t>
            </a:r>
            <a:endParaRPr lang="en-US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990600" y="5815811"/>
            <a:ext cx="0" cy="30888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990600" y="5946290"/>
            <a:ext cx="6934321" cy="119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>
            <a:off x="7924800" y="5817604"/>
            <a:ext cx="0" cy="30888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023" name="สี่เหลี่ยมผืนผ้า 86022"/>
          <p:cNvSpPr/>
          <p:nvPr/>
        </p:nvSpPr>
        <p:spPr>
          <a:xfrm>
            <a:off x="3495820" y="1888924"/>
            <a:ext cx="2173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นายสมใจ   พุทธเสนา</a:t>
            </a:r>
            <a:endParaRPr lang="en-US" sz="20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 Box 17">
            <a:extLst>
              <a:ext uri="{FF2B5EF4-FFF2-40B4-BE49-F238E27FC236}">
                <a16:creationId xmlns:a16="http://schemas.microsoft.com/office/drawing/2014/main" id="{D8C91B43-F6B0-E983-82BF-10EABCC3E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034001"/>
            <a:ext cx="1728192" cy="6992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น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สุดารัตน์  ใจจริงดี</a:t>
            </a:r>
            <a:endParaRPr lang="en-US" sz="15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hangingPunct="0">
              <a:defRPr/>
            </a:pP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1500" dirty="0" err="1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จพ</a:t>
            </a:r>
            <a:r>
              <a:rPr lang="th-TH" sz="1500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สาธารณสุขชำนาญงาน</a:t>
            </a:r>
            <a:endParaRPr lang="th-TH" sz="15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1953E587-6C15-0230-9BC4-177341C4C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11677"/>
            <a:ext cx="1999608" cy="6992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น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เตือนใจ  พิมพ์เชื้อ</a:t>
            </a:r>
            <a:endParaRPr lang="en-US" sz="15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hangingPunct="0">
              <a:defRPr/>
            </a:pP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นักวิชาการสาธารณสุขปฏิบัติการ</a:t>
            </a:r>
            <a:endParaRPr lang="th-TH" sz="15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7FFAE96F-8288-B0C1-A547-C1236736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51" y="5034001"/>
            <a:ext cx="2332950" cy="6992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น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ผกามาศ  เงินเก่า</a:t>
            </a:r>
            <a:endParaRPr lang="en-US" sz="15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hangingPunct="0">
              <a:defRPr/>
            </a:pP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1500" b="1" dirty="0" err="1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จพ</a:t>
            </a:r>
            <a:r>
              <a:rPr lang="en-US" sz="15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.</a:t>
            </a:r>
            <a:r>
              <a:rPr lang="th-TH" sz="15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สาธารณสุขปฏิบัติงานมีคำสั่งให้ปฏิบัติราชการในตำแหน่งพยาบาลวิชาชีพ</a:t>
            </a:r>
            <a:endParaRPr lang="th-TH" sz="15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ตัวเชื่อมต่อตรง 2">
            <a:extLst>
              <a:ext uri="{FF2B5EF4-FFF2-40B4-BE49-F238E27FC236}">
                <a16:creationId xmlns:a16="http://schemas.microsoft.com/office/drawing/2014/main" id="{5D282E7B-02D3-B1A5-5DFC-907DEF311620}"/>
              </a:ext>
            </a:extLst>
          </p:cNvPr>
          <p:cNvCxnSpPr/>
          <p:nvPr/>
        </p:nvCxnSpPr>
        <p:spPr>
          <a:xfrm>
            <a:off x="2915816" y="4857192"/>
            <a:ext cx="0" cy="1768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ตัวเชื่อมต่อตรง 46">
            <a:extLst>
              <a:ext uri="{FF2B5EF4-FFF2-40B4-BE49-F238E27FC236}">
                <a16:creationId xmlns:a16="http://schemas.microsoft.com/office/drawing/2014/main" id="{03EB7ACF-2F10-ECA2-5C06-CA79684C091B}"/>
              </a:ext>
            </a:extLst>
          </p:cNvPr>
          <p:cNvCxnSpPr/>
          <p:nvPr/>
        </p:nvCxnSpPr>
        <p:spPr>
          <a:xfrm>
            <a:off x="5940152" y="4869160"/>
            <a:ext cx="0" cy="1768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8556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1752600"/>
            <a:ext cx="5638800" cy="12192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cap="none" dirty="0">
                <a:solidFill>
                  <a:schemeClr val="tx1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lang="th-TH" sz="7200" cap="none" dirty="0">
                <a:solidFill>
                  <a:schemeClr val="tx1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</a:t>
            </a:r>
            <a:endParaRPr sz="7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371" name="Text Placeholder 4"/>
          <p:cNvSpPr>
            <a:spLocks noGrp="1"/>
          </p:cNvSpPr>
          <p:nvPr>
            <p:ph type="body" idx="1"/>
          </p:nvPr>
        </p:nvSpPr>
        <p:spPr>
          <a:xfrm>
            <a:off x="2286000" y="3810000"/>
            <a:ext cx="6705600" cy="685800"/>
          </a:xfrm>
        </p:spPr>
        <p:txBody>
          <a:bodyPr>
            <a:normAutofit/>
          </a:bodyPr>
          <a:lstStyle/>
          <a:p>
            <a:pPr marL="17463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</a:p>
        </p:txBody>
      </p:sp>
      <p:cxnSp>
        <p:nvCxnSpPr>
          <p:cNvPr id="3" name="ตัวเชื่อมต่อตรง 2"/>
          <p:cNvCxnSpPr/>
          <p:nvPr/>
        </p:nvCxnSpPr>
        <p:spPr>
          <a:xfrm>
            <a:off x="2590800" y="3468688"/>
            <a:ext cx="5943600" cy="0"/>
          </a:xfrm>
          <a:prstGeom prst="line">
            <a:avLst/>
          </a:prstGeom>
          <a:ln w="38100"/>
          <a:effectLst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3876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สภาพทั่วไป</a:t>
            </a: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75171875"/>
              </p:ext>
            </p:extLst>
          </p:nvPr>
        </p:nvGraphicFramePr>
        <p:xfrm>
          <a:off x="500034" y="1285860"/>
          <a:ext cx="828680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ข้อมูลสถานที่ราชการในพื้นที่</a:t>
            </a: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2990463005"/>
              </p:ext>
            </p:extLst>
          </p:nvPr>
        </p:nvGraphicFramePr>
        <p:xfrm>
          <a:off x="457200" y="1417638"/>
          <a:ext cx="8229600" cy="431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34360" y="124066"/>
            <a:ext cx="7498080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แผนภูมิที่  </a:t>
            </a:r>
            <a:r>
              <a:rPr lang="en-US" sz="3100" dirty="0">
                <a:latin typeface="TH SarabunPSK" pitchFamily="34" charset="-34"/>
                <a:cs typeface="TH SarabunPSK" pitchFamily="34" charset="-34"/>
              </a:rPr>
              <a:t>1   </a:t>
            </a:r>
            <a:r>
              <a:rPr lang="th-TH" sz="3100" dirty="0" err="1">
                <a:latin typeface="TH SarabunPSK" pitchFamily="34" charset="-34"/>
                <a:cs typeface="TH SarabunPSK" pitchFamily="34" charset="-34"/>
              </a:rPr>
              <a:t>แสดงปิ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ระมิดประชากร รพ</a:t>
            </a:r>
            <a:r>
              <a:rPr lang="en-US" sz="3100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สต</a:t>
            </a:r>
            <a:r>
              <a:rPr lang="en-US" sz="3100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100" dirty="0">
                <a:latin typeface="TH SarabunPSK" pitchFamily="34" charset="-34"/>
                <a:cs typeface="TH SarabunPSK" pitchFamily="34" charset="-34"/>
              </a:rPr>
              <a:t>บ้านป่าชันตามกลุ่มอายุ</a:t>
            </a:r>
            <a:br>
              <a:rPr lang="en-US" dirty="0"/>
            </a:br>
            <a:endParaRPr lang="th-TH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6800" y="6248400"/>
            <a:ext cx="6169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ฐานข้อมูล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HOS -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xp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PCU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ข้อมูล ณ วันที่ 10 พฤษภาคม 2565</a:t>
            </a:r>
          </a:p>
        </p:txBody>
      </p:sp>
      <p:pic>
        <p:nvPicPr>
          <p:cNvPr id="7" name="ตัวแทนเนื้อหา 6">
            <a:extLst>
              <a:ext uri="{FF2B5EF4-FFF2-40B4-BE49-F238E27FC236}">
                <a16:creationId xmlns:a16="http://schemas.microsoft.com/office/drawing/2014/main" id="{D09F92C2-7399-26B5-E8AE-7DA766E76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360" y="692696"/>
            <a:ext cx="8109640" cy="5555704"/>
          </a:xfrm>
        </p:spPr>
      </p:pic>
    </p:spTree>
    <p:extLst>
      <p:ext uri="{BB962C8B-B14F-4D97-AF65-F5344CB8AC3E}">
        <p14:creationId xmlns:p14="http://schemas.microsoft.com/office/powerpoint/2010/main" val="227112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ศาสนา</a:t>
            </a: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346996464"/>
              </p:ext>
            </p:extLst>
          </p:nvPr>
        </p:nvGraphicFramePr>
        <p:xfrm>
          <a:off x="642910" y="1000108"/>
          <a:ext cx="7858180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326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</a:t>
            </a:r>
            <a:endParaRPr lang="th-TH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79512" y="4495800"/>
            <a:ext cx="8640960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thaiDist">
              <a:buNone/>
            </a:pPr>
            <a:endParaRPr lang="en-US" sz="35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H:\DCIM\104_FUJI\DSCF4153.JPG">
            <a:extLst>
              <a:ext uri="{FF2B5EF4-FFF2-40B4-BE49-F238E27FC236}">
                <a16:creationId xmlns:a16="http://schemas.microsoft.com/office/drawing/2014/main" id="{CDD170B8-AF56-6C83-35C0-880343F6610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884" y="4221088"/>
            <a:ext cx="37471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214E9FF-E751-BD8F-CDCE-4DBA3872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66474"/>
            <a:ext cx="3538736" cy="261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ชื่อเรื่อง 3">
            <a:extLst>
              <a:ext uri="{FF2B5EF4-FFF2-40B4-BE49-F238E27FC236}">
                <a16:creationId xmlns:a16="http://schemas.microsoft.com/office/drawing/2014/main" id="{D8AFFF83-4CF6-8C30-1739-9D716D8A8C16}"/>
              </a:ext>
            </a:extLst>
          </p:cNvPr>
          <p:cNvSpPr txBox="1">
            <a:spLocks/>
          </p:cNvSpPr>
          <p:nvPr/>
        </p:nvSpPr>
        <p:spPr>
          <a:xfrm>
            <a:off x="1260747" y="1340768"/>
            <a:ext cx="7498080" cy="17708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endParaRPr lang="th-TH" dirty="0"/>
          </a:p>
        </p:txBody>
      </p:sp>
      <p:sp>
        <p:nvSpPr>
          <p:cNvPr id="10" name="ตัวยึดเนื้อหา 2">
            <a:extLst>
              <a:ext uri="{FF2B5EF4-FFF2-40B4-BE49-F238E27FC236}">
                <a16:creationId xmlns:a16="http://schemas.microsoft.com/office/drawing/2014/main" id="{BD7F0AC4-03BF-822E-0F30-0C43B3AAB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96752"/>
            <a:ext cx="8208912" cy="4277071"/>
          </a:xfrm>
        </p:spPr>
        <p:txBody>
          <a:bodyPr/>
          <a:lstStyle/>
          <a:p>
            <a:pPr>
              <a:buNone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สถานีอนามัยป่าชันเริ่มก่อสร้างเมื่อ พ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ศ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2523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ตัวอาคารเป็นปูนทั้งหลัง ตั้งอยู่บนพื้นที่  2   ไร่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งาน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78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ตารางวา โดยได้รับการมอบกรรมสิทธิ์ที่ดินจากคนในตำบล ต่อมาปี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2540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ได้งบประมาณก่อสร้างสถานีอนามัยตำบลทดแทนแบบคอนกรีตใต้ถุนสูง ปัจจุบันมีบ้านพัก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หลัง ได้รับงบประมาณ ก่อสร้างอาคารสถานีอนามัยทดแทน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หลัง ครั้งแรกเปิดเป็นสถานีอนามัยให้บริการประชาชน  ต่อมายกฐานะเป็น รพ.สต.เมื่อ 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15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มีนาคม 2554</a:t>
            </a:r>
          </a:p>
          <a:p>
            <a:pPr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0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อาชีพ</a:t>
            </a:r>
          </a:p>
        </p:txBody>
      </p:sp>
      <p:graphicFrame>
        <p:nvGraphicFramePr>
          <p:cNvPr id="5" name="ไดอะแกรม 4"/>
          <p:cNvGraphicFramePr/>
          <p:nvPr/>
        </p:nvGraphicFramePr>
        <p:xfrm>
          <a:off x="642910" y="1000108"/>
          <a:ext cx="7858180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ภาษาสื่อสาร</a:t>
            </a: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74658431"/>
              </p:ext>
            </p:extLst>
          </p:nvPr>
        </p:nvGraphicFramePr>
        <p:xfrm>
          <a:off x="107504" y="2780928"/>
          <a:ext cx="8928992" cy="3238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33600" y="13716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ภาษาไทยเป็นภาษากลางในการติดต่อราชการ</a:t>
            </a:r>
          </a:p>
          <a:p>
            <a:pPr>
              <a:buFontTx/>
              <a:buChar char="-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ส่วนใหญ่ภาษาเขมร มีอิสานประปราย</a:t>
            </a:r>
          </a:p>
        </p:txBody>
      </p:sp>
    </p:spTree>
    <p:extLst>
      <p:ext uri="{BB962C8B-B14F-4D97-AF65-F5344CB8AC3E}">
        <p14:creationId xmlns:p14="http://schemas.microsoft.com/office/powerpoint/2010/main" val="8056662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>
            <a:extLst>
              <a:ext uri="{FF2B5EF4-FFF2-40B4-BE49-F238E27FC236}">
                <a16:creationId xmlns:a16="http://schemas.microsoft.com/office/drawing/2014/main" id="{8A37895A-F0C2-8DC0-5E24-ECF7C6791D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501152"/>
              </p:ext>
            </p:extLst>
          </p:nvPr>
        </p:nvGraphicFramePr>
        <p:xfrm>
          <a:off x="1187624" y="3573016"/>
          <a:ext cx="7348566" cy="3375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3">
            <a:extLst>
              <a:ext uri="{FF2B5EF4-FFF2-40B4-BE49-F238E27FC236}">
                <a16:creationId xmlns:a16="http://schemas.microsoft.com/office/drawing/2014/main" id="{94A9DE9A-7695-909E-96E5-90C23C00E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8" y="188913"/>
            <a:ext cx="3024187" cy="830262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altLang="en-US" sz="4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sz="48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ข้อมูลพื้นฐาน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C964A2B-E22D-C465-C1AC-B4E37183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628799"/>
            <a:ext cx="489654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7">
            <a:extLst>
              <a:ext uri="{FF2B5EF4-FFF2-40B4-BE49-F238E27FC236}">
                <a16:creationId xmlns:a16="http://schemas.microsoft.com/office/drawing/2014/main" id="{7A23AE9B-0B1E-2C2A-D7E1-D248E1E3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6694488"/>
            <a:ext cx="6477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2"/>
              </a:rPr>
              <a:t>www.1ppt.com/moban/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3"/>
              </a:rPr>
              <a:t>www.1ppt.com/hangye/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4"/>
              </a:rPr>
              <a:t>www.1ppt.com/jieri/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5"/>
              </a:rPr>
              <a:t>www.1ppt.com/sucai/</a:t>
            </a:r>
            <a:endParaRPr lang="en-US" altLang="zh-CN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www.1ppt.com/beijing/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7"/>
              </a:rPr>
              <a:t>www.1ppt.com/tubiao/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8"/>
              </a:rPr>
              <a:t>www.1ppt.com/xiazai/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9"/>
              </a:rPr>
              <a:t>www.1ppt.com/powerpoint/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Word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0"/>
              </a:rPr>
              <a:t>www.1ppt.com/word/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Excel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1"/>
              </a:rPr>
              <a:t>www.1ppt.com/excel/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2"/>
              </a:rPr>
              <a:t>www.1ppt.com/ziliao/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3"/>
              </a:rPr>
              <a:t>www.1ppt.com/kejian/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4"/>
              </a:rPr>
              <a:t>www.1ppt.com/fanwen/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5"/>
              </a:rPr>
              <a:t>www.1ppt.com/shiti/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6"/>
              </a:rPr>
              <a:t>www.1ppt.com/jiaoan/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  <a:endParaRPr lang="zh-CN" altLang="en-US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210FE073-B5B7-8373-9C35-6F2606DE7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0"/>
            <a:ext cx="676910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th-TH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anose="02020603050405020304" pitchFamily="18" charset="-34"/>
              </a:rPr>
              <a:t>ทำเนียบบุคลากร</a:t>
            </a:r>
          </a:p>
        </p:txBody>
      </p:sp>
      <p:sp>
        <p:nvSpPr>
          <p:cNvPr id="20" name="สี่เหลี่ยมมุมมน 31">
            <a:extLst>
              <a:ext uri="{FF2B5EF4-FFF2-40B4-BE49-F238E27FC236}">
                <a16:creationId xmlns:a16="http://schemas.microsoft.com/office/drawing/2014/main" id="{1C6E2BA6-55B7-60C3-DC9C-5FA2BC21F1C7}"/>
              </a:ext>
            </a:extLst>
          </p:cNvPr>
          <p:cNvSpPr/>
          <p:nvPr/>
        </p:nvSpPr>
        <p:spPr>
          <a:xfrm>
            <a:off x="2268538" y="3938588"/>
            <a:ext cx="2068512" cy="7143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altLang="en-US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น.ส.สุดารัตน์  ใจจริงดี</a:t>
            </a:r>
          </a:p>
          <a:p>
            <a:pPr algn="ctr" eaLnBrk="1" hangingPunct="1">
              <a:defRPr/>
            </a:pPr>
            <a:r>
              <a:rPr lang="th-TH" altLang="en-US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จพ</a:t>
            </a:r>
            <a:r>
              <a:rPr lang="en-US" altLang="th-TH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สาธารณสุขชำนาญงาน</a:t>
            </a:r>
          </a:p>
        </p:txBody>
      </p:sp>
      <p:sp>
        <p:nvSpPr>
          <p:cNvPr id="25" name="สี่เหลี่ยมมุมมน 24">
            <a:extLst>
              <a:ext uri="{FF2B5EF4-FFF2-40B4-BE49-F238E27FC236}">
                <a16:creationId xmlns:a16="http://schemas.microsoft.com/office/drawing/2014/main" id="{D5382B3C-048E-2BC1-405C-FFFB47891629}"/>
              </a:ext>
            </a:extLst>
          </p:cNvPr>
          <p:cNvSpPr/>
          <p:nvPr/>
        </p:nvSpPr>
        <p:spPr>
          <a:xfrm>
            <a:off x="23813" y="3933825"/>
            <a:ext cx="1997075" cy="7143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700" b="1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นายจำนงค์    สมเย็น </a:t>
            </a:r>
          </a:p>
          <a:p>
            <a:pPr algn="ctr" eaLnBrk="1" hangingPunct="1">
              <a:defRPr/>
            </a:pPr>
            <a:r>
              <a:rPr lang="th-TH" altLang="en-US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จพ.สาธารณสุขชำนาญงาน</a:t>
            </a:r>
          </a:p>
          <a:p>
            <a:pPr algn="ctr" eaLnBrk="1" hangingPunct="1">
              <a:defRPr/>
            </a:pPr>
            <a:endParaRPr lang="th-TH" altLang="en-US" sz="170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มุมมน 26">
            <a:extLst>
              <a:ext uri="{FF2B5EF4-FFF2-40B4-BE49-F238E27FC236}">
                <a16:creationId xmlns:a16="http://schemas.microsoft.com/office/drawing/2014/main" id="{518869D3-10E7-DE26-100A-11E15E14D916}"/>
              </a:ext>
            </a:extLst>
          </p:cNvPr>
          <p:cNvSpPr/>
          <p:nvPr/>
        </p:nvSpPr>
        <p:spPr>
          <a:xfrm>
            <a:off x="2790825" y="1922463"/>
            <a:ext cx="3714750" cy="7143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800" b="1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800" b="1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นางรัตนา  โกรดประโคน</a:t>
            </a:r>
          </a:p>
          <a:p>
            <a:pPr algn="ctr" eaLnBrk="1" hangingPunct="1">
              <a:defRPr/>
            </a:pPr>
            <a:r>
              <a:rPr lang="th-TH" altLang="en-US" sz="18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ผอ.โรงพยาบาลส่งเสริมสุขภาพตำบลบ้านป่าชัน</a:t>
            </a:r>
          </a:p>
          <a:p>
            <a:pPr algn="ctr" eaLnBrk="1" hangingPunct="1">
              <a:defRPr/>
            </a:pPr>
            <a:endParaRPr lang="th-TH" altLang="en-US" sz="180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sp>
        <p:nvSpPr>
          <p:cNvPr id="28" name="สี่เหลี่ยมมุมมน 24">
            <a:extLst>
              <a:ext uri="{FF2B5EF4-FFF2-40B4-BE49-F238E27FC236}">
                <a16:creationId xmlns:a16="http://schemas.microsoft.com/office/drawing/2014/main" id="{B3D40177-A8F9-7650-82FD-09ACADC1990B}"/>
              </a:ext>
            </a:extLst>
          </p:cNvPr>
          <p:cNvSpPr/>
          <p:nvPr/>
        </p:nvSpPr>
        <p:spPr>
          <a:xfrm>
            <a:off x="4643438" y="3938588"/>
            <a:ext cx="1944786" cy="7143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น.ส.เตือนใจ  พิมพ์เชื้อ</a:t>
            </a:r>
          </a:p>
          <a:p>
            <a:pPr algn="ctr" eaLnBrk="1" hangingPunct="1">
              <a:defRPr/>
            </a:pPr>
            <a:r>
              <a:rPr lang="th-TH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นวก</a:t>
            </a:r>
            <a:r>
              <a:rPr lang="en-US" altLang="th-TH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สาธารณสุขปฏิบัติการ</a:t>
            </a:r>
          </a:p>
          <a:p>
            <a:pPr algn="ctr" eaLnBrk="1" hangingPunct="1">
              <a:defRPr/>
            </a:pPr>
            <a:endParaRPr lang="th-TH" altLang="en-US" sz="1800" dirty="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sp>
        <p:nvSpPr>
          <p:cNvPr id="29" name="สี่เหลี่ยมมุมมน 24">
            <a:extLst>
              <a:ext uri="{FF2B5EF4-FFF2-40B4-BE49-F238E27FC236}">
                <a16:creationId xmlns:a16="http://schemas.microsoft.com/office/drawing/2014/main" id="{B6B674CC-5B40-58B9-2DF2-ED12F64E7C07}"/>
              </a:ext>
            </a:extLst>
          </p:cNvPr>
          <p:cNvSpPr/>
          <p:nvPr/>
        </p:nvSpPr>
        <p:spPr>
          <a:xfrm>
            <a:off x="250825" y="6142038"/>
            <a:ext cx="1651000" cy="5492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600" b="1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6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นายธนาเทพ  จันทร์ครบ </a:t>
            </a:r>
          </a:p>
          <a:p>
            <a:pPr algn="ctr" eaLnBrk="1" hangingPunct="1">
              <a:defRPr/>
            </a:pPr>
            <a:r>
              <a:rPr lang="th-TH" altLang="en-US" sz="16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พยาบาลวิชาชีพ</a:t>
            </a:r>
          </a:p>
          <a:p>
            <a:pPr algn="ctr" eaLnBrk="1" hangingPunct="1">
              <a:defRPr/>
            </a:pPr>
            <a:endParaRPr lang="th-TH" altLang="en-US" sz="160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sp>
        <p:nvSpPr>
          <p:cNvPr id="34" name="สี่เหลี่ยมมุมมน 24">
            <a:extLst>
              <a:ext uri="{FF2B5EF4-FFF2-40B4-BE49-F238E27FC236}">
                <a16:creationId xmlns:a16="http://schemas.microsoft.com/office/drawing/2014/main" id="{D6DD1C22-1ADA-7552-6E63-764E8C53B4E6}"/>
              </a:ext>
            </a:extLst>
          </p:cNvPr>
          <p:cNvSpPr/>
          <p:nvPr/>
        </p:nvSpPr>
        <p:spPr>
          <a:xfrm>
            <a:off x="3714750" y="6142038"/>
            <a:ext cx="1649413" cy="5492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500" b="1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5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นายสิทธิชัย  ได้ทุกทาง</a:t>
            </a:r>
          </a:p>
          <a:p>
            <a:pPr algn="ctr" eaLnBrk="1" hangingPunct="1">
              <a:defRPr/>
            </a:pPr>
            <a:r>
              <a:rPr lang="th-TH" altLang="en-US" sz="15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พนักงานพิมพ์</a:t>
            </a:r>
          </a:p>
          <a:p>
            <a:pPr algn="ctr" eaLnBrk="1" hangingPunct="1">
              <a:defRPr/>
            </a:pPr>
            <a:endParaRPr lang="th-TH" altLang="en-US" sz="150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sp>
        <p:nvSpPr>
          <p:cNvPr id="41" name="สี่เหลี่ยมมุมมน 24">
            <a:extLst>
              <a:ext uri="{FF2B5EF4-FFF2-40B4-BE49-F238E27FC236}">
                <a16:creationId xmlns:a16="http://schemas.microsoft.com/office/drawing/2014/main" id="{1CEE0E72-849A-D614-77E4-5FD9CC22176E}"/>
              </a:ext>
            </a:extLst>
          </p:cNvPr>
          <p:cNvSpPr/>
          <p:nvPr/>
        </p:nvSpPr>
        <p:spPr>
          <a:xfrm>
            <a:off x="7164388" y="6099175"/>
            <a:ext cx="1651000" cy="54927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500" b="1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5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นางเสือด   รัมย์ประโคน</a:t>
            </a:r>
          </a:p>
          <a:p>
            <a:pPr algn="ctr" eaLnBrk="1" hangingPunct="1">
              <a:defRPr/>
            </a:pPr>
            <a:r>
              <a:rPr lang="th-TH" altLang="en-US" sz="1500" b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พนักงานทำความสะอาด</a:t>
            </a:r>
          </a:p>
          <a:p>
            <a:pPr algn="ctr" eaLnBrk="1" hangingPunct="1">
              <a:defRPr/>
            </a:pPr>
            <a:endParaRPr lang="th-TH" altLang="en-US" sz="150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pic>
        <p:nvPicPr>
          <p:cNvPr id="15371" name="รูปภาพ 25" descr="รัตนา">
            <a:extLst>
              <a:ext uri="{FF2B5EF4-FFF2-40B4-BE49-F238E27FC236}">
                <a16:creationId xmlns:a16="http://schemas.microsoft.com/office/drawing/2014/main" id="{CFDD0FD8-690C-10D6-5CB1-8929D108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719138"/>
            <a:ext cx="8826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">
            <a:extLst>
              <a:ext uri="{FF2B5EF4-FFF2-40B4-BE49-F238E27FC236}">
                <a16:creationId xmlns:a16="http://schemas.microsoft.com/office/drawing/2014/main" id="{C9065AAD-99FC-371D-7DDA-805F8C49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95575"/>
            <a:ext cx="10382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รูปภาพ 31" descr="สิทธิชัย">
            <a:extLst>
              <a:ext uri="{FF2B5EF4-FFF2-40B4-BE49-F238E27FC236}">
                <a16:creationId xmlns:a16="http://schemas.microsoft.com/office/drawing/2014/main" id="{EACD99EA-229D-2A38-87FD-A1DB1D9CF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906963"/>
            <a:ext cx="100965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รูปภาพ 32" descr="เสือด">
            <a:extLst>
              <a:ext uri="{FF2B5EF4-FFF2-40B4-BE49-F238E27FC236}">
                <a16:creationId xmlns:a16="http://schemas.microsoft.com/office/drawing/2014/main" id="{76073013-763E-622D-97F1-0C39E255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992688"/>
            <a:ext cx="10795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>
            <a:extLst>
              <a:ext uri="{FF2B5EF4-FFF2-40B4-BE49-F238E27FC236}">
                <a16:creationId xmlns:a16="http://schemas.microsoft.com/office/drawing/2014/main" id="{1E1F3303-3E95-741D-565A-BC22696F0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1025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สี่เหลี่ยมมุมมน 24">
            <a:extLst>
              <a:ext uri="{FF2B5EF4-FFF2-40B4-BE49-F238E27FC236}">
                <a16:creationId xmlns:a16="http://schemas.microsoft.com/office/drawing/2014/main" id="{43FACF60-4F91-F3BA-333C-3750D4E418BA}"/>
              </a:ext>
            </a:extLst>
          </p:cNvPr>
          <p:cNvSpPr/>
          <p:nvPr/>
        </p:nvSpPr>
        <p:spPr>
          <a:xfrm>
            <a:off x="6732240" y="3933825"/>
            <a:ext cx="2387948" cy="86332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altLang="en-US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th-TH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น.ส.ผกามาศ  เงินเก่า</a:t>
            </a:r>
          </a:p>
          <a:p>
            <a:pPr algn="ctr" eaLnBrk="1" hangingPunct="1">
              <a:defRPr/>
            </a:pPr>
            <a:r>
              <a:rPr lang="th-TH" altLang="en-US" sz="1800" b="1" dirty="0" err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จพ</a:t>
            </a:r>
            <a:r>
              <a:rPr lang="en-US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สส</a:t>
            </a:r>
            <a:r>
              <a:rPr lang="en-US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altLang="en-US" sz="1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ปฏิบัติงานมีคำสั่งให้ปฏิบัติหน้าที่ในตำแหน่งพยาบาลวิชาชีพ</a:t>
            </a:r>
          </a:p>
          <a:p>
            <a:pPr algn="ctr" eaLnBrk="1" hangingPunct="1">
              <a:defRPr/>
            </a:pPr>
            <a:endParaRPr lang="th-TH" altLang="en-US" sz="1800" dirty="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pic>
        <p:nvPicPr>
          <p:cNvPr id="15377" name="รูปภาพ 2">
            <a:extLst>
              <a:ext uri="{FF2B5EF4-FFF2-40B4-BE49-F238E27FC236}">
                <a16:creationId xmlns:a16="http://schemas.microsoft.com/office/drawing/2014/main" id="{8E9403FD-7C42-C8A0-2220-240675CC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708275"/>
            <a:ext cx="10382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รูปภาพ 4">
            <a:extLst>
              <a:ext uri="{FF2B5EF4-FFF2-40B4-BE49-F238E27FC236}">
                <a16:creationId xmlns:a16="http://schemas.microsoft.com/office/drawing/2014/main" id="{7267C692-33A5-6E18-7DAA-4250B1A4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1888"/>
            <a:ext cx="10795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รูปภาพ 1" descr="pig-tuanjai">
            <a:extLst>
              <a:ext uri="{FF2B5EF4-FFF2-40B4-BE49-F238E27FC236}">
                <a16:creationId xmlns:a16="http://schemas.microsoft.com/office/drawing/2014/main" id="{CB522294-D1A5-53EE-F6D9-9EB9D3D9E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754313"/>
            <a:ext cx="96678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1011560" y="1916832"/>
            <a:ext cx="3200400" cy="39022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นางรัตนา  โกรดประโคน                                          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-งานบริหารทั่วไป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-งานทรัพยากรบุคคล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-งานพัฒนาบุคลากร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-งานนิติการ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-ประสานงานกับหน่วยบริการอื่นๆ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หมู่บ้านที่รับผิดชอบ หมู่ที่ </a:t>
            </a: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4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24392"/>
            <a:ext cx="784887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ประจำโรงพยาบาลส่งเสริมสุขภาพตำบลบ้านป่าชัน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0472" y="4267200"/>
            <a:ext cx="359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นางรัตนา  โกรดประโคน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พยาบาลวิชาชีพชำนาญการ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ผู้อำนวยการโรงพยาบาลส่งเสริมสุขภาพตำบล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sz="1800" dirty="0">
              <a:solidFill>
                <a:prstClr val="black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รูปภาพ 25" descr="รัตนา">
            <a:extLst>
              <a:ext uri="{FF2B5EF4-FFF2-40B4-BE49-F238E27FC236}">
                <a16:creationId xmlns:a16="http://schemas.microsoft.com/office/drawing/2014/main" id="{0E9BAFA5-E57F-6A84-86D9-45E9E2E9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1656184" cy="188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722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1011560" y="1916832"/>
            <a:ext cx="3200400" cy="39022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นายจำนงค์   สมเย็น                                         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-งานบริหารทั่วไป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-งานควบคุมโรคติดต่อทั่วไป</a:t>
            </a:r>
            <a:endParaRPr lang="en-US" sz="2000" b="1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-งานคุ้มครองผู้บริโภค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-งานอนามัยสิ่งแวดล้อม</a:t>
            </a:r>
          </a:p>
          <a:p>
            <a:pPr marL="0" indent="0">
              <a:buNone/>
            </a:pP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งานพัสดุ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-ประสานงานกับหน่วยบริการอื่นๆ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หมู่บ้านที่รับผิดชอบ หมู่ที่ </a:t>
            </a: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1,10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24392"/>
            <a:ext cx="784887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ประจำโรงพยาบาลส่งเสริมสุขภาพตำบลบ้านป่าชัน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0472" y="4267200"/>
            <a:ext cx="359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นายจำนงค์  สมเย็น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 err="1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จพ</a:t>
            </a:r>
            <a:r>
              <a:rPr lang="en-US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สาธารณสุขชำนาญงาน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sz="1800" dirty="0">
              <a:solidFill>
                <a:prstClr val="black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7CAA9FA4-3858-8555-7DD7-FCC78E0C4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90800"/>
            <a:ext cx="1440159" cy="15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0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1043608" y="1790526"/>
            <a:ext cx="3528392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นางสาวสุดารัตน์  ใจจริงดี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     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-งานส่งเสริมสุขภาพ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-งานสร้างสุขภาพ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-งานพัฒนาทรัพยากรมนุษย์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-งานอื่นๆที่ได้รับมอบหมาย</a:t>
            </a: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</a:t>
            </a:r>
            <a:r>
              <a:rPr lang="th-TH" sz="2000" b="1" dirty="0" err="1">
                <a:latin typeface="TH Sarabun New" pitchFamily="34" charset="-34"/>
                <a:cs typeface="TH Sarabun New" pitchFamily="34" charset="-34"/>
              </a:rPr>
              <a:t>ทันต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สาธารณสุข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หมู่บ้านที่รับผิดชอบ หมู่ที่ </a:t>
            </a: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2,9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83086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นางสาวสุดารัตน์  ใจจริงดี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                 </a:t>
            </a:r>
            <a:r>
              <a:rPr lang="th-TH" sz="1800" b="1" dirty="0" err="1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จพ</a:t>
            </a:r>
            <a:r>
              <a:rPr lang="en-US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สา</a:t>
            </a:r>
            <a:r>
              <a:rPr lang="th-TH" sz="1800" b="1" dirty="0" err="1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ธา</a:t>
            </a: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ณสุขชำนาญงาน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533400"/>
            <a:ext cx="784887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ประจำโรงพยาบาลส่งเสริมสุขภาพตำบลบ้านป่าชัน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405AE1-DEB7-747B-D110-3C2D501A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114714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278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1043608" y="1790526"/>
            <a:ext cx="352839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นางสาวเตือนใจ  พิมพ์เชื้อ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งานการเงินและบัญชี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งานระบาดวิทยา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-งานส่งเสริมสุขภาพ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-งานสร้างสุขภาพ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-งานพัฒนาทรัพยากรมนุษย์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-งานอื่นๆที่ได้รับมอบหมาย</a:t>
            </a: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</a:t>
            </a:r>
            <a:r>
              <a:rPr lang="th-TH" sz="2000" b="1" dirty="0" err="1">
                <a:latin typeface="TH Sarabun New" pitchFamily="34" charset="-34"/>
                <a:cs typeface="TH Sarabun New" pitchFamily="34" charset="-34"/>
              </a:rPr>
              <a:t>ทันต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สาธารณสุข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หมู่บ้านที่รับผิดชอบ หมู่ที่ </a:t>
            </a: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5,6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83086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นางสาวเตือนใจ  พิมพ์เชื้อ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             นักวิชาการสาธารณสุขปฏิบัติการ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533400"/>
            <a:ext cx="784887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ประจำโรงพยาบาลส่งเสริมสุขภาพตำบลบ้านป่าชัน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pic>
        <p:nvPicPr>
          <p:cNvPr id="6" name="รูปภาพ 1" descr="pig-tuanjai">
            <a:extLst>
              <a:ext uri="{FF2B5EF4-FFF2-40B4-BE49-F238E27FC236}">
                <a16:creationId xmlns:a16="http://schemas.microsoft.com/office/drawing/2014/main" id="{350AE684-4880-5ADA-F86C-098A5339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1296144" cy="154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20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1043608" y="1790526"/>
            <a:ext cx="352839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นางสาวผกามาศ  เงินเก่า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    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-งานส่งเสริมสุขภาพ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-งานสร้างสุขภาพ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-งานพัฒนาทรัพยากรมนุษย์</a:t>
            </a:r>
          </a:p>
          <a:p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งานรักษาพยาบาล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-งานอื่นๆที่ได้รับมอบหมาย</a:t>
            </a: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</a:t>
            </a:r>
            <a:r>
              <a:rPr lang="th-TH" sz="2000" b="1" dirty="0" err="1">
                <a:latin typeface="TH Sarabun New" pitchFamily="34" charset="-34"/>
                <a:cs typeface="TH Sarabun New" pitchFamily="34" charset="-34"/>
              </a:rPr>
              <a:t>ทันต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สาธารณสุข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หมู่บ้านที่รับผิดชอบ หมู่ที่ </a:t>
            </a: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3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830869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นางสาวผกามาศ  เงินเก่า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  </a:t>
            </a:r>
            <a:r>
              <a:rPr lang="th-TH" sz="1800" b="1" dirty="0" err="1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จพ</a:t>
            </a:r>
            <a:r>
              <a:rPr lang="en-US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สาธารณสุขปฏิบัติงานมีคำสั่งให้ปฏิบัติหน้าที่ในตำแหน่งพยาบาลวิชาชีพ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533400"/>
            <a:ext cx="784887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ประจำโรงพยาบาลส่งเสริมสุขภาพตำบลบ้านป่าชัน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pic>
        <p:nvPicPr>
          <p:cNvPr id="6" name="รูปภาพ 2">
            <a:extLst>
              <a:ext uri="{FF2B5EF4-FFF2-40B4-BE49-F238E27FC236}">
                <a16:creationId xmlns:a16="http://schemas.microsoft.com/office/drawing/2014/main" id="{5913092A-F04A-0829-66CC-39A512CD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49" y="2420888"/>
            <a:ext cx="1214855" cy="14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713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1043608" y="1790526"/>
            <a:ext cx="3528392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นายธนาเทพ   จันทร์ครบ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    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-งานส่งเสริมสุขภาพ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-งานสร้างสุขภาพ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-งานพัฒนาทรัพยากรมนุษย์</a:t>
            </a:r>
          </a:p>
          <a:p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งานรักษาพยาบาล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-งานอื่นๆที่ได้รับมอบหมาย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หมู่บ้านที่รับผิดชอบ หมู่ที่ </a:t>
            </a:r>
            <a:r>
              <a:rPr lang="en-US" sz="2000" b="1" dirty="0">
                <a:latin typeface="TH Sarabun New" pitchFamily="34" charset="-34"/>
                <a:cs typeface="TH Sarabun New" pitchFamily="34" charset="-34"/>
              </a:rPr>
              <a:t>7,8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83086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นายธนาเทพ  จันทร์ครบ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                        พยาบาลวิชาชีพ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533400"/>
            <a:ext cx="784887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ประจำโรงพยาบาลส่งเสริมสุขภาพตำบลบ้านป่าชัน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pic>
        <p:nvPicPr>
          <p:cNvPr id="7" name="รูปภาพ 4">
            <a:extLst>
              <a:ext uri="{FF2B5EF4-FFF2-40B4-BE49-F238E27FC236}">
                <a16:creationId xmlns:a16="http://schemas.microsoft.com/office/drawing/2014/main" id="{C4DBC8C6-CAD1-8B2D-C782-3078C1E3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86" y="2348880"/>
            <a:ext cx="1079500" cy="141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0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1043608" y="274638"/>
            <a:ext cx="5616624" cy="1143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6600" b="1" dirty="0"/>
              <a:t>แผนที่จังหวัดบุรีรัมย์</a:t>
            </a:r>
          </a:p>
        </p:txBody>
      </p:sp>
      <p:pic>
        <p:nvPicPr>
          <p:cNvPr id="1026" name="Picture 1" descr="map_Buri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446449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ามเหลี่ยมหน้าจั่ว 4"/>
          <p:cNvSpPr/>
          <p:nvPr/>
        </p:nvSpPr>
        <p:spPr>
          <a:xfrm rot="14016243">
            <a:off x="6239146" y="1681614"/>
            <a:ext cx="429766" cy="3471919"/>
          </a:xfrm>
          <a:prstGeom prst="triangl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924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90600" y="-27384"/>
            <a:ext cx="5029200" cy="132343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altLang="zh-CN" sz="2400" b="1" dirty="0">
              <a:solidFill>
                <a:prstClr val="black"/>
              </a:solidFill>
              <a:latin typeface="Angsana New" pitchFamily="18" charset="-34"/>
              <a:ea typeface="Angsana New" pitchFamily="18" charset="-34"/>
              <a:cs typeface="Angsana New" pitchFamily="18" charset="-34"/>
            </a:endParaRPr>
          </a:p>
          <a:p>
            <a:r>
              <a:rPr lang="th-TH" altLang="zh-CN" sz="3200" b="1" dirty="0">
                <a:solidFill>
                  <a:prstClr val="white"/>
                </a:solidFill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        ข้อมูลทรัพยากรด้านสาธารณสุข</a:t>
            </a:r>
            <a:endParaRPr lang="en-US" altLang="zh-CN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  <a:p>
            <a:pPr eaLnBrk="0" hangingPunct="0"/>
            <a:r>
              <a:rPr lang="en-US" altLang="zh-CN" sz="24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en-US" altLang="zh-CN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80514"/>
              </p:ext>
            </p:extLst>
          </p:nvPr>
        </p:nvGraphicFramePr>
        <p:xfrm>
          <a:off x="34553" y="1268760"/>
          <a:ext cx="9073951" cy="613111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82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2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ชื่อ สกุล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ตำแหน่ง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ข้าราช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24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ลูกจ้าง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สัดส่วนต่อจำนวนประชากร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นางรัตนา   โกรดประโคน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พยาบาลวิชาชีพชำนาญการ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2,229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นายจำนงค์  สมเย็น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เจ้าพนักงานสาธารณสุขชำนาญงาน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2,229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นางสาวสุดารัตน์  ใจจริงดี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เจ้าพนักงานสาธารณสุขชำนาญงาน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2,229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นางสาวเตือนใจ  พิมพ์เชื้อ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นักวิชาการสาธารณสุขปฏิบัติการ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2,229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น.ส.ผกามาศ เงินเก่า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err="1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จพ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.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สาธารณสุขปฏิบัติงาน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(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มีคำสั่งให้ปฏิบัติหน้าที่ในตำแหน่ง พยาบาลวิชาชีพ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/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2,229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นายธนาเทพ  จันทร์ครบ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พยาบาลวิชาชีพ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2,229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นายสิทธิชัย   ได้ทุกทาง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พนักงานพิมพ์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นางเสือด   รัมย์ประโคน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พนักงานทำความสะอาด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/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64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202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รูปภาพ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5650" y="228600"/>
            <a:ext cx="330835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447800"/>
            <a:ext cx="6172200" cy="20542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200" cap="none" dirty="0" err="1">
                <a:solidFill>
                  <a:srgbClr val="7030A0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ข้อมูล</a:t>
            </a:r>
            <a:r>
              <a:rPr lang="th-TH" sz="7200" cap="none" dirty="0">
                <a:solidFill>
                  <a:srgbClr val="7030A0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สถานะสุขภาพ</a:t>
            </a:r>
            <a:endParaRPr sz="72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883" name="Text Placeholder 4"/>
          <p:cNvSpPr>
            <a:spLocks noGrp="1"/>
          </p:cNvSpPr>
          <p:nvPr>
            <p:ph type="body" idx="1"/>
          </p:nvPr>
        </p:nvSpPr>
        <p:spPr>
          <a:xfrm>
            <a:off x="2362200" y="3886200"/>
            <a:ext cx="6629400" cy="8382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sz="4000" b="1" dirty="0" err="1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ลบ้านป่าชัน</a:t>
            </a:r>
            <a:endParaRPr sz="4000" b="1" dirty="0">
              <a:solidFill>
                <a:schemeClr val="accent6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ตัวเชื่อมต่อตรง 2"/>
          <p:cNvCxnSpPr/>
          <p:nvPr/>
        </p:nvCxnSpPr>
        <p:spPr>
          <a:xfrm>
            <a:off x="2514600" y="3219450"/>
            <a:ext cx="5943600" cy="0"/>
          </a:xfrm>
          <a:prstGeom prst="line">
            <a:avLst/>
          </a:prstGeom>
          <a:ln w="38100"/>
          <a:effectLst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9447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3"/>
          <p:cNvSpPr>
            <a:spLocks noGrp="1"/>
          </p:cNvSpPr>
          <p:nvPr>
            <p:ph type="title"/>
          </p:nvPr>
        </p:nvSpPr>
        <p:spPr>
          <a:xfrm>
            <a:off x="1043608" y="44624"/>
            <a:ext cx="6696744" cy="79208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ข้อมูลประชากร</a:t>
            </a: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อยู่จริง</a:t>
            </a: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)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 ประจำปีงบประมาณ </a:t>
            </a: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2565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85800" y="6351711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ฐานข้อมูล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HOSxP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PCU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79152"/>
              </p:ext>
            </p:extLst>
          </p:nvPr>
        </p:nvGraphicFramePr>
        <p:xfrm>
          <a:off x="533399" y="833968"/>
          <a:ext cx="8382000" cy="5547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06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6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4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628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หมู่ที่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ชื่อบ้าน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จำนวนประชากร</a:t>
                      </a:r>
                      <a:endParaRPr lang="en-US" sz="280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จำนวนหลังคาเรือน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28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ชาย</a:t>
                      </a:r>
                      <a:endParaRPr lang="en-US" sz="280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หญิง</a:t>
                      </a:r>
                      <a:endParaRPr lang="en-US" sz="280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80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มะ</a:t>
                      </a:r>
                      <a:r>
                        <a:rPr lang="th-TH" sz="2800" dirty="0" err="1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มัง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186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376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146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280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เสม็ด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216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440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ป่าชัน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321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609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256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ม่วงเหนือ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301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581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288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ปะทัดบุ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338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137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หนองระเวียง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467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199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สำโรง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75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โคกลำดวน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8110936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โคกเต็ง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282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442836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พูนสุข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109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6365669"/>
                  </a:ext>
                </a:extLst>
              </a:tr>
              <a:tr h="41628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1,824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1,871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3,695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1,666</a:t>
                      </a:r>
                      <a:endParaRPr lang="en-US" sz="2800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91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3AA2ACA-675A-D2A7-2B03-C2FB88BC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สถิติชีพ</a:t>
            </a:r>
            <a:br>
              <a:rPr lang="en-US" sz="4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489FE6BA-71B2-06DB-D72A-4E0353619A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374568"/>
              </p:ext>
            </p:extLst>
          </p:nvPr>
        </p:nvGraphicFramePr>
        <p:xfrm>
          <a:off x="971600" y="980728"/>
          <a:ext cx="7962086" cy="5026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8935">
                  <a:extLst>
                    <a:ext uri="{9D8B030D-6E8A-4147-A177-3AD203B41FA5}">
                      <a16:colId xmlns:a16="http://schemas.microsoft.com/office/drawing/2014/main" val="2041862729"/>
                    </a:ext>
                  </a:extLst>
                </a:gridCol>
                <a:gridCol w="1013471">
                  <a:extLst>
                    <a:ext uri="{9D8B030D-6E8A-4147-A177-3AD203B41FA5}">
                      <a16:colId xmlns:a16="http://schemas.microsoft.com/office/drawing/2014/main" val="229211877"/>
                    </a:ext>
                  </a:extLst>
                </a:gridCol>
                <a:gridCol w="796523">
                  <a:extLst>
                    <a:ext uri="{9D8B030D-6E8A-4147-A177-3AD203B41FA5}">
                      <a16:colId xmlns:a16="http://schemas.microsoft.com/office/drawing/2014/main" val="1114522022"/>
                    </a:ext>
                  </a:extLst>
                </a:gridCol>
                <a:gridCol w="1039672">
                  <a:extLst>
                    <a:ext uri="{9D8B030D-6E8A-4147-A177-3AD203B41FA5}">
                      <a16:colId xmlns:a16="http://schemas.microsoft.com/office/drawing/2014/main" val="97161765"/>
                    </a:ext>
                  </a:extLst>
                </a:gridCol>
                <a:gridCol w="796523">
                  <a:extLst>
                    <a:ext uri="{9D8B030D-6E8A-4147-A177-3AD203B41FA5}">
                      <a16:colId xmlns:a16="http://schemas.microsoft.com/office/drawing/2014/main" val="2758840338"/>
                    </a:ext>
                  </a:extLst>
                </a:gridCol>
                <a:gridCol w="796523">
                  <a:extLst>
                    <a:ext uri="{9D8B030D-6E8A-4147-A177-3AD203B41FA5}">
                      <a16:colId xmlns:a16="http://schemas.microsoft.com/office/drawing/2014/main" val="3352098111"/>
                    </a:ext>
                  </a:extLst>
                </a:gridCol>
                <a:gridCol w="2190439">
                  <a:extLst>
                    <a:ext uri="{9D8B030D-6E8A-4147-A177-3AD203B41FA5}">
                      <a16:colId xmlns:a16="http://schemas.microsoft.com/office/drawing/2014/main" val="1059154347"/>
                    </a:ext>
                  </a:extLst>
                </a:gridCol>
              </a:tblGrid>
              <a:tr h="1675523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สถิติชีพ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6699247"/>
                  </a:ext>
                </a:extLst>
              </a:tr>
              <a:tr h="1117016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อัตราเกิด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19.34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11.19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15.61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12.02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13.86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พันประชากร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2754137"/>
                  </a:ext>
                </a:extLst>
              </a:tr>
              <a:tr h="1117016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8.02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10.79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6.80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6.71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พันประชากร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094054"/>
                  </a:ext>
                </a:extLst>
              </a:tr>
              <a:tr h="1117016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อัตราเพิ่ม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1.13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0.48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230446"/>
                  </a:ext>
                </a:extLst>
              </a:tr>
            </a:tbl>
          </a:graphicData>
        </a:graphic>
      </p:graphicFrame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9076859F-5873-C0F8-4AE0-8160EA6A045E}"/>
              </a:ext>
            </a:extLst>
          </p:cNvPr>
          <p:cNvSpPr txBox="1">
            <a:spLocks/>
          </p:cNvSpPr>
          <p:nvPr/>
        </p:nvSpPr>
        <p:spPr>
          <a:xfrm>
            <a:off x="1588008" y="6021288"/>
            <a:ext cx="7498080" cy="936104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br>
              <a:rPr lang="en-US" sz="4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endParaRPr lang="th-TH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E0476E3-F48C-DBD2-7EFC-B97369DB9101}"/>
              </a:ext>
            </a:extLst>
          </p:cNvPr>
          <p:cNvSpPr txBox="1"/>
          <p:nvPr/>
        </p:nvSpPr>
        <p:spPr>
          <a:xfrm>
            <a:off x="971598" y="5986016"/>
            <a:ext cx="5688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latin typeface="Times New Roman" panose="02020603050405020304" pitchFamily="18" charset="0"/>
                <a:ea typeface="Angsana New" panose="02020603050405020304" pitchFamily="18" charset="-34"/>
                <a:cs typeface="TH SarabunPSK" panose="020B0500040200020003" pitchFamily="34" charset="-34"/>
              </a:rPr>
              <a:t>จากตาราง </a:t>
            </a:r>
            <a:r>
              <a:rPr lang="th-TH" sz="2800" dirty="0"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Angsana New" panose="02020603050405020304" pitchFamily="18" charset="-34"/>
              </a:rPr>
              <a:t> พบว่าอัตราการเพิ่มของประชากรเพิ่มขึ้น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2650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6888B5D-E5BD-EBAC-B025-2283F556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-99392"/>
            <a:ext cx="7498080" cy="1143000"/>
          </a:xfrm>
        </p:spPr>
        <p:txBody>
          <a:bodyPr/>
          <a:lstStyle/>
          <a:p>
            <a:r>
              <a:rPr lang="th-TH" b="1" dirty="0">
                <a:solidFill>
                  <a:srgbClr val="0000FF"/>
                </a:solidFill>
              </a:rPr>
              <a:t>สาเหตุการตาย</a:t>
            </a:r>
          </a:p>
        </p:txBody>
      </p:sp>
      <p:graphicFrame>
        <p:nvGraphicFramePr>
          <p:cNvPr id="5" name="ตัวแทนเนื้อหา 4">
            <a:extLst>
              <a:ext uri="{FF2B5EF4-FFF2-40B4-BE49-F238E27FC236}">
                <a16:creationId xmlns:a16="http://schemas.microsoft.com/office/drawing/2014/main" id="{ABDB532A-D1E5-690B-EE75-676C8988C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85952"/>
              </p:ext>
            </p:extLst>
          </p:nvPr>
        </p:nvGraphicFramePr>
        <p:xfrm>
          <a:off x="971600" y="908720"/>
          <a:ext cx="8172400" cy="5440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4640">
                  <a:extLst>
                    <a:ext uri="{9D8B030D-6E8A-4147-A177-3AD203B41FA5}">
                      <a16:colId xmlns:a16="http://schemas.microsoft.com/office/drawing/2014/main" val="3475282830"/>
                    </a:ext>
                  </a:extLst>
                </a:gridCol>
                <a:gridCol w="3773804">
                  <a:extLst>
                    <a:ext uri="{9D8B030D-6E8A-4147-A177-3AD203B41FA5}">
                      <a16:colId xmlns:a16="http://schemas.microsoft.com/office/drawing/2014/main" val="2389452324"/>
                    </a:ext>
                  </a:extLst>
                </a:gridCol>
                <a:gridCol w="1638845">
                  <a:extLst>
                    <a:ext uri="{9D8B030D-6E8A-4147-A177-3AD203B41FA5}">
                      <a16:colId xmlns:a16="http://schemas.microsoft.com/office/drawing/2014/main" val="443088405"/>
                    </a:ext>
                  </a:extLst>
                </a:gridCol>
                <a:gridCol w="2015111">
                  <a:extLst>
                    <a:ext uri="{9D8B030D-6E8A-4147-A177-3AD203B41FA5}">
                      <a16:colId xmlns:a16="http://schemas.microsoft.com/office/drawing/2014/main" val="4076998263"/>
                    </a:ext>
                  </a:extLst>
                </a:gridCol>
              </a:tblGrid>
              <a:tr h="989156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สาเหตุการตาย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อัตราตายต่อประชากรแสนคน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9126807"/>
                  </a:ext>
                </a:extLst>
              </a:tr>
              <a:tr h="989156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สาเหตุจากภายนอกอื่นๆ ที่ทำให้ป่วยหรือตาย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373.63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9022100"/>
                  </a:ext>
                </a:extLst>
              </a:tr>
              <a:tr h="989156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โรคเกี่ยวกับต่อมไร้ท่อ โภชนาการ และเมตะบอล</a:t>
                      </a:r>
                      <a:r>
                        <a:rPr lang="th-TH" sz="2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ิสัม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266.88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4916670"/>
                  </a:ext>
                </a:extLst>
              </a:tr>
              <a:tr h="494579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โรคระบบไหลเวียนเลือด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133.44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1996945"/>
                  </a:ext>
                </a:extLst>
              </a:tr>
              <a:tr h="494579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เนื้องอก (รวมมะเร็ง)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80.06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5126901"/>
                  </a:ext>
                </a:extLst>
              </a:tr>
              <a:tr h="494579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อุบัติเหตุจากการขนส่ง และผลที่ตามมา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53.38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2036746"/>
                  </a:ext>
                </a:extLst>
              </a:tr>
              <a:tr h="494579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โรคเลือดและอวัยวะสร้างเลือด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53.38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8359858"/>
                  </a:ext>
                </a:extLst>
              </a:tr>
              <a:tr h="494579">
                <a:tc gridSpan="2">
                  <a:txBody>
                    <a:bodyPr/>
                    <a:lstStyle/>
                    <a:p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960.77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</a:tbl>
          </a:graphicData>
        </a:graphic>
      </p:graphicFrame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CBA4E7EB-60B6-2C89-1CF2-5089A554F1BF}"/>
              </a:ext>
            </a:extLst>
          </p:cNvPr>
          <p:cNvSpPr txBox="1">
            <a:spLocks/>
          </p:cNvSpPr>
          <p:nvPr/>
        </p:nvSpPr>
        <p:spPr>
          <a:xfrm>
            <a:off x="971600" y="6453336"/>
            <a:ext cx="7498080" cy="40466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th-TH" b="1" dirty="0">
                <a:solidFill>
                  <a:srgbClr val="0000FF"/>
                </a:solidFill>
              </a:rPr>
              <a:t>ที่มา</a:t>
            </a:r>
            <a:r>
              <a:rPr lang="en-US" b="1" dirty="0">
                <a:solidFill>
                  <a:srgbClr val="0000FF"/>
                </a:solidFill>
              </a:rPr>
              <a:t>: </a:t>
            </a:r>
            <a:r>
              <a:rPr lang="en-US" b="1" dirty="0" err="1">
                <a:solidFill>
                  <a:srgbClr val="0000FF"/>
                </a:solidFill>
              </a:rPr>
              <a:t>hosxp_pcu</a:t>
            </a:r>
            <a:r>
              <a:rPr lang="en-US" b="1" dirty="0">
                <a:solidFill>
                  <a:srgbClr val="0000FF"/>
                </a:solidFill>
              </a:rPr>
              <a:t>  </a:t>
            </a:r>
            <a:r>
              <a:rPr lang="th-TH" b="1" dirty="0">
                <a:solidFill>
                  <a:srgbClr val="0000FF"/>
                </a:solidFill>
              </a:rPr>
              <a:t>รพ</a:t>
            </a:r>
            <a:r>
              <a:rPr lang="en-US" b="1" dirty="0">
                <a:solidFill>
                  <a:srgbClr val="0000FF"/>
                </a:solidFill>
              </a:rPr>
              <a:t>.</a:t>
            </a:r>
            <a:r>
              <a:rPr lang="th-TH" b="1" dirty="0">
                <a:solidFill>
                  <a:srgbClr val="0000FF"/>
                </a:solidFill>
              </a:rPr>
              <a:t>สต</a:t>
            </a:r>
            <a:r>
              <a:rPr lang="en-US" b="1" dirty="0">
                <a:solidFill>
                  <a:srgbClr val="0000FF"/>
                </a:solidFill>
              </a:rPr>
              <a:t>.</a:t>
            </a:r>
            <a:r>
              <a:rPr lang="th-TH" b="1" dirty="0">
                <a:solidFill>
                  <a:srgbClr val="0000FF"/>
                </a:solidFill>
              </a:rPr>
              <a:t>บ้านป่าชัน</a:t>
            </a:r>
          </a:p>
        </p:txBody>
      </p:sp>
    </p:spTree>
    <p:extLst>
      <p:ext uri="{BB962C8B-B14F-4D97-AF65-F5344CB8AC3E}">
        <p14:creationId xmlns:p14="http://schemas.microsoft.com/office/powerpoint/2010/main" val="2027257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F0D0741-1F1F-7B46-49A6-ECDA9532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2FF29CD-9192-C5D6-D0F7-258504930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AFA51BE-8B71-8BDF-57C5-EFD2FF13E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034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82C3E2B-C934-7B60-5B99-30077F4E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โรคที่ต้องเฝ้าระวังทางระบาดวิทยา </a:t>
            </a:r>
            <a:r>
              <a:rPr lang="en-US" sz="2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5 </a:t>
            </a:r>
            <a:r>
              <a:rPr lang="th-TH" sz="2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อันดับ ย้อนหลัง 3 ปี ( รง.506 )</a:t>
            </a:r>
            <a:endParaRPr lang="th-TH" sz="2800" dirty="0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22490D97-35E3-9F32-5C12-2514912A5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81683"/>
              </p:ext>
            </p:extLst>
          </p:nvPr>
        </p:nvGraphicFramePr>
        <p:xfrm>
          <a:off x="1043608" y="1196752"/>
          <a:ext cx="7890081" cy="44596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05400">
                  <a:extLst>
                    <a:ext uri="{9D8B030D-6E8A-4147-A177-3AD203B41FA5}">
                      <a16:colId xmlns:a16="http://schemas.microsoft.com/office/drawing/2014/main" val="4157042423"/>
                    </a:ext>
                  </a:extLst>
                </a:gridCol>
                <a:gridCol w="2546013">
                  <a:extLst>
                    <a:ext uri="{9D8B030D-6E8A-4147-A177-3AD203B41FA5}">
                      <a16:colId xmlns:a16="http://schemas.microsoft.com/office/drawing/2014/main" val="3298618011"/>
                    </a:ext>
                  </a:extLst>
                </a:gridCol>
                <a:gridCol w="1272532">
                  <a:extLst>
                    <a:ext uri="{9D8B030D-6E8A-4147-A177-3AD203B41FA5}">
                      <a16:colId xmlns:a16="http://schemas.microsoft.com/office/drawing/2014/main" val="3411920201"/>
                    </a:ext>
                  </a:extLst>
                </a:gridCol>
                <a:gridCol w="1874214">
                  <a:extLst>
                    <a:ext uri="{9D8B030D-6E8A-4147-A177-3AD203B41FA5}">
                      <a16:colId xmlns:a16="http://schemas.microsoft.com/office/drawing/2014/main" val="3106603087"/>
                    </a:ext>
                  </a:extLst>
                </a:gridCol>
                <a:gridCol w="1391922">
                  <a:extLst>
                    <a:ext uri="{9D8B030D-6E8A-4147-A177-3AD203B41FA5}">
                      <a16:colId xmlns:a16="http://schemas.microsoft.com/office/drawing/2014/main" val="245767294"/>
                    </a:ext>
                  </a:extLst>
                </a:gridCol>
              </a:tblGrid>
              <a:tr h="6370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149298"/>
                  </a:ext>
                </a:extLst>
              </a:tr>
              <a:tr h="6370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อุจจาระร่วง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114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8096310"/>
                  </a:ext>
                </a:extLst>
              </a:tr>
              <a:tr h="6370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ไข้ไม่ทราบสาเหตุ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14706"/>
                  </a:ext>
                </a:extLst>
              </a:tr>
              <a:tr h="127418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โรคติดเชื้อไวรัสโคโรนา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2019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375231"/>
                  </a:ext>
                </a:extLst>
              </a:tr>
              <a:tr h="6370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ตาแดง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8452318"/>
                  </a:ext>
                </a:extLst>
              </a:tr>
              <a:tr h="6370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อาหารเป็นพิษ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th-TH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32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1775" algn="l"/>
                          <a:tab pos="2277745" algn="ctr"/>
                          <a:tab pos="2943225" algn="ctr"/>
                          <a:tab pos="3525520" algn="ctr"/>
                          <a:tab pos="4130040" algn="ctr"/>
                          <a:tab pos="4830445" algn="ctr"/>
                          <a:tab pos="5285740" algn="l"/>
                        </a:tabLs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6249688"/>
                  </a:ext>
                </a:extLst>
              </a:tr>
            </a:tbl>
          </a:graphicData>
        </a:graphic>
      </p:graphicFrame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6A8C7256-D3A9-5366-9471-C10D75406282}"/>
              </a:ext>
            </a:extLst>
          </p:cNvPr>
          <p:cNvSpPr txBox="1">
            <a:spLocks/>
          </p:cNvSpPr>
          <p:nvPr/>
        </p:nvSpPr>
        <p:spPr>
          <a:xfrm>
            <a:off x="1043608" y="5589240"/>
            <a:ext cx="804248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457200"/>
            <a:r>
              <a:rPr lang="th-TH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จากตาราง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พบว่าโรคที่ต้องเฝ้าระวังทางระบาดวิทยามากที่สุดคือ โรคอุจจาระร่วง รองลงมาคือ ไข้ไม่ทราบสาเหตุ  และโรคติดเชื้อไวรัสโค</a:t>
            </a:r>
            <a:r>
              <a:rPr lang="th-TH" sz="2400" dirty="0" err="1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โร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นา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2019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ซึ่งมีแนวโน้มเพิ่มขึ้นเริ่มตั้งแต่ปี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2564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1416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6800" y="228600"/>
            <a:ext cx="8077200" cy="8382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 err="1">
                <a:solidFill>
                  <a:srgbClr val="0000FF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ระบบการจัดบริการในโรงพยาบาลส่งเสริมสุขภาพตำบล</a:t>
            </a:r>
            <a:r>
              <a:rPr lang="th-TH" sz="3200" b="1" dirty="0">
                <a:solidFill>
                  <a:srgbClr val="0000FF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บ้านป่าชัน</a:t>
            </a:r>
            <a:br>
              <a:rPr lang="en-US" sz="3200" b="1" dirty="0">
                <a:solidFill>
                  <a:srgbClr val="0000FF"/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endParaRPr sz="3200" b="1" dirty="0">
              <a:solidFill>
                <a:srgbClr val="0000FF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533400" y="838200"/>
          <a:ext cx="8458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4191000" y="1295400"/>
            <a:ext cx="1112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เชิงรับ</a:t>
            </a:r>
          </a:p>
        </p:txBody>
      </p:sp>
    </p:spTree>
    <p:extLst>
      <p:ext uri="{BB962C8B-B14F-4D97-AF65-F5344CB8AC3E}">
        <p14:creationId xmlns:p14="http://schemas.microsoft.com/office/powerpoint/2010/main" val="192434709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905000" y="2936875"/>
            <a:ext cx="5257800" cy="1588"/>
          </a:xfrm>
          <a:prstGeom prst="line">
            <a:avLst/>
          </a:prstGeom>
          <a:ln w="47625"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756" name="Group 25"/>
          <p:cNvGrpSpPr>
            <a:grpSpLocks/>
          </p:cNvGrpSpPr>
          <p:nvPr/>
        </p:nvGrpSpPr>
        <p:grpSpPr bwMode="auto">
          <a:xfrm>
            <a:off x="379413" y="-173038"/>
            <a:ext cx="2057400" cy="3152777"/>
            <a:chOff x="762000" y="850838"/>
            <a:chExt cx="2057400" cy="3152928"/>
          </a:xfrm>
        </p:grpSpPr>
        <p:sp>
          <p:nvSpPr>
            <p:cNvPr id="6" name="Oval 5"/>
            <p:cNvSpPr/>
            <p:nvPr/>
          </p:nvSpPr>
          <p:spPr>
            <a:xfrm>
              <a:off x="762000" y="1946267"/>
              <a:ext cx="2057400" cy="2057499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1800">
                  <a:solidFill>
                    <a:prstClr val="white"/>
                  </a:solidFill>
                </a:rPr>
                <a:t>           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1613" y="850838"/>
              <a:ext cx="1219200" cy="2708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7000" b="1" dirty="0">
                <a:solidFill>
                  <a:srgbClr val="F26200">
                    <a:alpha val="4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912" y="2667026"/>
              <a:ext cx="1930400" cy="682658"/>
            </a:xfrm>
            <a:prstGeom prst="rect">
              <a:avLst/>
            </a:prstGeom>
            <a:noFill/>
          </p:spPr>
          <p:txBody>
            <a:bodyPr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spc="6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Chakra Petch" pitchFamily="2" charset="-34"/>
                  <a:cs typeface="TH Chakra Petch" pitchFamily="2" charset="-34"/>
                </a:rPr>
                <a:t>1.</a:t>
              </a:r>
              <a:r>
                <a:rPr lang="th-TH" sz="3600" b="1" spc="6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Chakra Petch" pitchFamily="2" charset="-34"/>
                  <a:cs typeface="TH Chakra Petch" pitchFamily="2" charset="-34"/>
                </a:rPr>
                <a:t>ระบบบริการเชิงรับ</a:t>
              </a:r>
              <a:endPara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itchFamily="2" charset="-34"/>
                <a:cs typeface="TH Chakra Petch" pitchFamily="2" charset="-34"/>
              </a:endParaRPr>
            </a:p>
          </p:txBody>
        </p:sp>
      </p:grpSp>
      <p:sp>
        <p:nvSpPr>
          <p:cNvPr id="25" name="Title 8"/>
          <p:cNvSpPr txBox="1">
            <a:spLocks/>
          </p:cNvSpPr>
          <p:nvPr/>
        </p:nvSpPr>
        <p:spPr>
          <a:xfrm>
            <a:off x="533400" y="304800"/>
            <a:ext cx="8382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th-TH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sz="3200" b="1" dirty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   ระบบการจัดบริการในโรงพยาบาลส่งเสริมสุขภาพตำบลบ้าน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ป่าชัน</a:t>
            </a:r>
            <a:br>
              <a:rPr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</a:br>
            <a:endParaRPr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231579"/>
              </p:ext>
            </p:extLst>
          </p:nvPr>
        </p:nvGraphicFramePr>
        <p:xfrm>
          <a:off x="2667000" y="922338"/>
          <a:ext cx="5867400" cy="5476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1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33">
                <a:tc rowSpan="2"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en-US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  กิจกรรม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18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ภาคเช้า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เวลา08.30-12.00 น.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ภาคบ่าย              เวลา13.00-16.30น.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18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จันทร์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84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อังคาร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ตรวจรักษาโรคทั่วไปและคลินิกสุขภาพเด็กดี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163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พุธ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 และอนามัยมารดา</a:t>
                      </a:r>
                      <a:endParaRPr lang="en-US" sz="1800" b="1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(ฝากครรภ์)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98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พฤหัสบดี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 และวางแผนครอบครัว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825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ศุกร์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 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918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เสาร์ – อาทิตย์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918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วันหยุดราชการ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918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ให้บริการสร้างเสริมภูมิคุ้มกันโรค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ทุกวันอังคารสัปดาห์ที่สามของเดือน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834162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th-TH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วิเคราะห์องค์กร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619577"/>
              </p:ext>
            </p:extLst>
          </p:nvPr>
        </p:nvGraphicFramePr>
        <p:xfrm>
          <a:off x="762000" y="228600"/>
          <a:ext cx="8229600" cy="64008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0164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จุดแข็ง</a:t>
                      </a:r>
                    </a:p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บุคลากรมีศักยภาพตามวิชาชีพ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มีความเป็นอิสระในการตัดสินใจ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ใช้หลัก</a:t>
                      </a:r>
                      <a:r>
                        <a:rPr lang="th-TH" sz="2400" b="1" dirty="0" err="1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ธรรมาภิ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บาลในการปฏิบัติงาน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มีภาคีเครือข่ายทำงานในพื้นที่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จุดอ่อน</a:t>
                      </a: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อำนาจการใช้จ่ายเงิน ไม่คล่องตัว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ไม่มีอำนาจในการจัดซื้อจัดจ้าง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ขั้นตอนการทำงานมีหลายขั้นตอน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ง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บประมาณในการบริหารจัดการไม่เพียงพอ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5.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การเบิกจ่ายวัสดุไม่เพียงพอต่อการบริการ </a:t>
                      </a:r>
                      <a:endParaRPr lang="th-TH" sz="2400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5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โอกาส</a:t>
                      </a: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นโยบาย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รพ.สต.ติดดาว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มีเทคโนโลยีที่ทันสมัย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ประชาชนได้รับการบริการที่เท่าเทียมและครอบคลุมมากขึ้น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baseline="0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ศพ.อส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 อยู่ในพื้นที่ 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ประชาชนรู้สิทธิ์ของตนเองมากขึ้น</a:t>
                      </a:r>
                    </a:p>
                    <a:p>
                      <a:endParaRPr lang="th-TH" sz="22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ภัยคุกคาม</a:t>
                      </a: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ขาดความต่อเนื่องของนโยบาย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การบริหารงบประมาณไม่คล่องตัว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การเมืองมีการเลือกตั้งหลายระดับบ่อยครั้งทำให้ประชาชนขัดแย้งทางความคิดบ่อย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ขาดผู้เชี่ยวชาญดูแลระบบเครือข่ายเทคโนโลยี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ประชาชนขาดการมีส่วนร่วมในการดูแลสุขภาพตนเอง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ปัญหาความยากจนในท้องถิ่น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2286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</a:t>
            </a: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228600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</a:t>
            </a: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89560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289560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endParaRPr lang="th-TH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แผนที่อำเภอพลับพลาชัย จังหวัดบุรีรัมย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4357688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34"/>
          <p:cNvSpPr txBox="1">
            <a:spLocks noChangeArrowheads="1"/>
          </p:cNvSpPr>
          <p:nvPr/>
        </p:nvSpPr>
        <p:spPr bwMode="auto">
          <a:xfrm>
            <a:off x="4859338" y="404813"/>
            <a:ext cx="4032250" cy="39163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h-TH" b="1" dirty="0">
                <a:latin typeface="Tahoma" pitchFamily="34" charset="0"/>
                <a:cs typeface="Tahoma" pitchFamily="34" charset="0"/>
              </a:rPr>
              <a:t>การปกครอง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latin typeface="Tahoma" pitchFamily="34" charset="0"/>
                <a:cs typeface="Tahoma" pitchFamily="34" charset="0"/>
              </a:rPr>
              <a:t>5</a:t>
            </a:r>
            <a:r>
              <a:rPr lang="th-TH" b="1" dirty="0">
                <a:latin typeface="Tahoma" pitchFamily="34" charset="0"/>
                <a:cs typeface="Tahoma" pitchFamily="34" charset="0"/>
              </a:rPr>
              <a:t>ตำบล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67</a:t>
            </a:r>
            <a:r>
              <a:rPr lang="th-TH" b="1" dirty="0">
                <a:latin typeface="Tahoma" pitchFamily="34" charset="0"/>
                <a:cs typeface="Tahoma" pitchFamily="34" charset="0"/>
              </a:rPr>
              <a:t>หมู่บ้าน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1.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เทศบาล</a:t>
            </a:r>
            <a:r>
              <a:rPr lang="th-TH" sz="2000" b="1" dirty="0" err="1">
                <a:latin typeface="Tahoma" pitchFamily="34" charset="0"/>
                <a:cs typeface="Tahoma" pitchFamily="34" charset="0"/>
              </a:rPr>
              <a:t>พลับพลา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ชัย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8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 หมู่บ้าน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2. 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เทศบาลจันดุม       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18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 หมู่บ้าน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3.</a:t>
            </a:r>
            <a:r>
              <a:rPr lang="th-TH" sz="2000" b="1" dirty="0" err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สะเดา              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5 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หมู่บ้าน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4.</a:t>
            </a:r>
            <a:r>
              <a:rPr lang="th-TH" sz="2000" b="1" dirty="0" err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โคกขมิ้น        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15 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หมู่บ้าน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5.</a:t>
            </a:r>
            <a:r>
              <a:rPr lang="th-TH" sz="2000" b="1" dirty="0" err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ป่าชัน            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10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 หมู่บ้าน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6.</a:t>
            </a:r>
            <a:r>
              <a:rPr lang="th-TH" sz="2000" b="1" dirty="0" err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สำโรง             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11 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หมู่บ้าน</a:t>
            </a:r>
          </a:p>
        </p:txBody>
      </p:sp>
      <p:sp>
        <p:nvSpPr>
          <p:cNvPr id="5" name="Text Box 135"/>
          <p:cNvSpPr txBox="1">
            <a:spLocks noChangeArrowheads="1"/>
          </p:cNvSpPr>
          <p:nvPr/>
        </p:nvSpPr>
        <p:spPr bwMode="auto">
          <a:xfrm>
            <a:off x="4787900" y="4581525"/>
            <a:ext cx="4105275" cy="8731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ประชากร 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44</a:t>
            </a:r>
            <a:r>
              <a:rPr 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842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คน</a:t>
            </a:r>
          </a:p>
          <a:p>
            <a:pPr algn="ctr" eaLnBrk="0" hangingPunct="0">
              <a:spcBef>
                <a:spcPct val="50000"/>
              </a:spcBef>
            </a:pPr>
            <a:r>
              <a:rPr 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ชาย 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22</a:t>
            </a:r>
            <a:r>
              <a:rPr 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683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คน </a:t>
            </a:r>
            <a:r>
              <a:rPr 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หญิง 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22</a:t>
            </a:r>
            <a:r>
              <a:rPr 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128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คน</a:t>
            </a:r>
          </a:p>
        </p:txBody>
      </p:sp>
      <p:sp>
        <p:nvSpPr>
          <p:cNvPr id="7" name="Text Box 136"/>
          <p:cNvSpPr txBox="1">
            <a:spLocks noChangeArrowheads="1"/>
          </p:cNvSpPr>
          <p:nvPr/>
        </p:nvSpPr>
        <p:spPr bwMode="auto">
          <a:xfrm>
            <a:off x="4787900" y="5661025"/>
            <a:ext cx="4105275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h-TH" sz="2000" b="1" dirty="0">
                <a:latin typeface="Tahoma" pitchFamily="34" charset="0"/>
                <a:cs typeface="Tahoma" pitchFamily="34" charset="0"/>
              </a:rPr>
              <a:t>มี</a:t>
            </a:r>
            <a:r>
              <a:rPr lang="th-TH" sz="2000" b="1">
                <a:latin typeface="Tahoma" pitchFamily="34" charset="0"/>
                <a:cs typeface="Tahoma" pitchFamily="34" charset="0"/>
              </a:rPr>
              <a:t>พื้นที่ </a:t>
            </a:r>
            <a:r>
              <a:rPr lang="en-US" sz="2000" b="1">
                <a:latin typeface="Tahoma" pitchFamily="34" charset="0"/>
                <a:cs typeface="Tahoma" pitchFamily="34" charset="0"/>
              </a:rPr>
              <a:t>270</a:t>
            </a:r>
            <a:r>
              <a:rPr lang="th-TH" sz="2000" b="1">
                <a:latin typeface="Tahoma" pitchFamily="34" charset="0"/>
                <a:cs typeface="Tahoma" pitchFamily="34" charset="0"/>
              </a:rPr>
              <a:t>.</a:t>
            </a:r>
            <a:r>
              <a:rPr lang="en-US" sz="2000" b="1">
                <a:latin typeface="Tahoma" pitchFamily="34" charset="0"/>
                <a:cs typeface="Tahoma" pitchFamily="34" charset="0"/>
              </a:rPr>
              <a:t>697 </a:t>
            </a:r>
            <a:r>
              <a:rPr lang="th-TH" sz="2000" b="1" dirty="0">
                <a:latin typeface="Tahoma" pitchFamily="34" charset="0"/>
                <a:cs typeface="Tahoma" pitchFamily="34" charset="0"/>
              </a:rPr>
              <a:t>ตารางกิโลเมตร</a:t>
            </a:r>
          </a:p>
        </p:txBody>
      </p:sp>
    </p:spTree>
    <p:extLst>
      <p:ext uri="{BB962C8B-B14F-4D97-AF65-F5344CB8AC3E}">
        <p14:creationId xmlns:p14="http://schemas.microsoft.com/office/powerpoint/2010/main" val="431894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D0B6038-7393-7F0C-5AC3-ED4A096A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0FA464E-5758-DFB0-3E28-B6B05AA94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BB2BB3-E56A-7877-4253-E1E7D368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53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D496D-AF92-7BDF-BB76-E523E5EB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2390B9A-7AEF-9B0F-4C9A-A42B16136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250E837-1F0F-B7D6-BBC4-0AB54CD6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2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3926" y="260648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1547665" y="1916113"/>
            <a:ext cx="5545286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.บริหารดี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2662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600"/>
              </a:spcBef>
            </a:pPr>
            <a:r>
              <a:rPr 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th-TH" sz="3400" dirty="0">
              <a:solidFill>
                <a:srgbClr val="0051C8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pic>
        <p:nvPicPr>
          <p:cNvPr id="20" name="ตัวยึดเนื้อหา 19" descr="IMG_8523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4807742" y="3357562"/>
            <a:ext cx="3879057" cy="2586038"/>
          </a:xfrm>
        </p:spPr>
      </p:pic>
      <p:graphicFrame>
        <p:nvGraphicFramePr>
          <p:cNvPr id="17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756200"/>
              </p:ext>
            </p:extLst>
          </p:nvPr>
        </p:nvGraphicFramePr>
        <p:xfrm>
          <a:off x="357158" y="2285992"/>
          <a:ext cx="8350250" cy="4102104"/>
        </p:xfrm>
        <a:graphic>
          <a:graphicData uri="http://schemas.openxmlformats.org/drawingml/2006/table">
            <a:tbl>
              <a:tblPr/>
              <a:tblGrid>
                <a:gridCol w="374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8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2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คณะกรรมการสุขภาพอำเภอ</a:t>
                      </a: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คณะกรรมการสุขภาพตำบล</a:t>
                      </a:r>
                      <a:endParaRPr kumimoji="0" lang="th-TH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2428860" y="1142984"/>
            <a:ext cx="421484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ภาวะผู้นำ การนำ </a:t>
            </a:r>
            <a:r>
              <a:rPr lang="th-TH" b="1" dirty="0" err="1">
                <a:latin typeface="Angsana New" pitchFamily="18" charset="-34"/>
                <a:cs typeface="Angsana New" pitchFamily="18" charset="-34"/>
              </a:rPr>
              <a:t>ธรรมาภิ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บาล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57224" y="1714488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มีการทำงานร่วมกันของคณะกรรมการสุขภาพอำเภอ (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DHS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)และคณะกรรมการสุขภาพตำบล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636BBE-B7C4-C350-B70A-999A814E0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7" y="3501008"/>
            <a:ext cx="3130808" cy="234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9" descr="C:\Users\Pachan\Desktop\88280860_195661658331528_3925763879941963776_n.jpg">
            <a:extLst>
              <a:ext uri="{FF2B5EF4-FFF2-40B4-BE49-F238E27FC236}">
                <a16:creationId xmlns:a16="http://schemas.microsoft.com/office/drawing/2014/main" id="{1F7EB452-950B-FE3E-4848-B0B5B8C74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09801"/>
            <a:ext cx="3011796" cy="2357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pic>
        <p:nvPicPr>
          <p:cNvPr id="20" name="ตัวยึดเนื้อหา 19" descr="IMG_8523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4807742" y="3357562"/>
            <a:ext cx="3879057" cy="2586038"/>
          </a:xfrm>
        </p:spPr>
      </p:pic>
      <p:graphicFrame>
        <p:nvGraphicFramePr>
          <p:cNvPr id="17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604825"/>
              </p:ext>
            </p:extLst>
          </p:nvPr>
        </p:nvGraphicFramePr>
        <p:xfrm>
          <a:off x="428596" y="2285992"/>
          <a:ext cx="8350250" cy="4000528"/>
        </p:xfrm>
        <a:graphic>
          <a:graphicData uri="http://schemas.openxmlformats.org/drawingml/2006/table">
            <a:tbl>
              <a:tblPr/>
              <a:tblGrid>
                <a:gridCol w="374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8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แผนสุขภาพระดับอำเภอ</a:t>
                      </a: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แผนสุขภาพระดับตำบล</a:t>
                      </a:r>
                      <a:endParaRPr kumimoji="0" lang="th-TH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แผนกลยุทธ์ด้านสุขภาพ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57224" y="1714488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การจัดทำยุทธ์ศาสตร์และกลยุทธ์ เพื่อนำไปจัดทำแผนปฏิบัติการ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6019213-A444-1B74-7B3E-BB9A9A303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5055" y="4297680"/>
            <a:ext cx="2651787" cy="198884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33A48A8-4AB1-F333-89C9-CFDD3E79A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79884"/>
            <a:ext cx="2520280" cy="189021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7EEDE31-1284-DC18-7CE7-865D162EAF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8" y="3284984"/>
            <a:ext cx="3449607" cy="258603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การจัดการการเงินการบัญชี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1857364"/>
            <a:ext cx="835824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มีแผนการใช้เงิน มีการควบคุมกำกับ ติดตาม มีคณะกรรมการการเงิน มีการตรวจสอบภายใน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ครั้ง/ปี</a:t>
            </a:r>
          </a:p>
        </p:txBody>
      </p:sp>
      <p:pic>
        <p:nvPicPr>
          <p:cNvPr id="5122" name="Picture 2" descr="C:\Users\Pachan\Desktop\รวมโฟลเดอร์\ประเมินโรงเรียนไข้เลือดออก\Picture 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3713989" cy="27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ตัวแทนเนื้อหา 5">
            <a:extLst>
              <a:ext uri="{FF2B5EF4-FFF2-40B4-BE49-F238E27FC236}">
                <a16:creationId xmlns:a16="http://schemas.microsoft.com/office/drawing/2014/main" id="{E9BBC7CD-9B40-FDA4-41B5-B9F87158868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96255"/>
            <a:ext cx="3713989" cy="2784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การจัดอาคารสถานที่ สภาพแวดล้อม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24" y="1714488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มีการปรับปรุงสภาพสิ่งแวดล้อมภายนอกอาคารจัดเป็นสัดส่วน รั้วรอบขอบชิด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9CBA9A5-C7FD-CA36-AB37-57A14A533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38" y="2237708"/>
            <a:ext cx="3238482" cy="258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413EE0C-112A-B169-B5FF-F312F44560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64" y="2201377"/>
            <a:ext cx="3853076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44E90BC-4B23-504A-35B9-C8E611821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75" y="4825687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ตัวแทนเนื้อหา 10" descr="ไม่มีคำอธิบาย">
            <a:extLst>
              <a:ext uri="{FF2B5EF4-FFF2-40B4-BE49-F238E27FC236}">
                <a16:creationId xmlns:a16="http://schemas.microsoft.com/office/drawing/2014/main" id="{6890B019-A830-30CC-67FC-1D3AAB45556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48" y="4581128"/>
            <a:ext cx="3668591" cy="199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การจัดอาคารสถานที่ สภาพแวดล้อม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24" y="1714488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มีการปรับปรุงสภาพสิ่งแวดล้อมภายในอาคารให้เอื้อต่อการให้บริการประชาชน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1E2F65-C14C-7DDA-67A9-1B53E38CA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37708"/>
            <a:ext cx="3995936" cy="255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AE9B19E-33FF-9B32-1C31-4F7A3C233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8" y="2276872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9F5DBA2-EEF0-34EC-4BAE-C2FB7EC7B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30559"/>
            <a:ext cx="3744416" cy="186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094625-15DC-05E7-FBA9-675B65C05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36" y="4830559"/>
            <a:ext cx="3744416" cy="186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การจัดอาคารสถานที่ สภาพแวดล้อม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1714489"/>
            <a:ext cx="857256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ห้องส้วม  ผ่านมาตรฐาน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HAS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แยกชาย  หญิง สำหรับผู้พิการ-หญิงตั้งครรภ์-ผู้สูงอายุทีสะอาด พื้นแห้ง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EAF0D6B-1BDB-2F44-0468-41C3E3F50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2" y="2593771"/>
            <a:ext cx="399593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0AF92AB-2DCB-E91E-CF7D-C7FAD17F8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80" y="2582173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44B3D27-69BF-0727-BAE6-82EFF819D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54" y="2593771"/>
            <a:ext cx="213970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การจัดอาคารสถานที่ สภาพแวดล้อม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0034" y="1714488"/>
            <a:ext cx="82868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การให้บริการ ระบบคิวชัดเจน มีตารางปฏิบัติงาน โทรทัศน์ หนังสือพิมพ์ น้ำร้อน น้ำเย็น น้ำสมุนไพร</a:t>
            </a:r>
          </a:p>
        </p:txBody>
      </p:sp>
      <p:pic>
        <p:nvPicPr>
          <p:cNvPr id="15" name="ตัวแทนเนื้อหา 14">
            <a:extLst>
              <a:ext uri="{FF2B5EF4-FFF2-40B4-BE49-F238E27FC236}">
                <a16:creationId xmlns:a16="http://schemas.microsoft.com/office/drawing/2014/main" id="{605A7C21-5EFF-7320-A2A7-B6969DF7C4D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17" y="5021155"/>
            <a:ext cx="2759853" cy="1836845"/>
          </a:xfr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30AD1EA-38D0-9087-6556-273B25C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64" y="2212844"/>
            <a:ext cx="2759853" cy="280033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03680B7-C5F6-C56E-6316-D13205B24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718" y="2204865"/>
            <a:ext cx="2759853" cy="280033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334BA39-B8DC-B7F3-8BC2-3876BE48D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008" y="2132856"/>
            <a:ext cx="2375398" cy="28723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F9105F-6510-D916-2543-D0BBF2E2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0FE41D2-262F-781D-DD9F-225E74EB7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E4F1EA6B-9F70-517C-9E30-9498C4CAEA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92629" cy="6858000"/>
            <a:chOff x="204" y="164"/>
            <a:chExt cx="5454" cy="4067"/>
          </a:xfrm>
        </p:grpSpPr>
        <p:sp>
          <p:nvSpPr>
            <p:cNvPr id="5" name="Text Box 20">
              <a:extLst>
                <a:ext uri="{FF2B5EF4-FFF2-40B4-BE49-F238E27FC236}">
                  <a16:creationId xmlns:a16="http://schemas.microsoft.com/office/drawing/2014/main" id="{E8FAB538-3EA6-88B4-61BF-34550D960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403"/>
              <a:ext cx="1619" cy="1828"/>
            </a:xfrm>
            <a:prstGeom prst="rect">
              <a:avLst/>
            </a:prstGeom>
            <a:solidFill>
              <a:srgbClr val="008000">
                <a:alpha val="50195"/>
              </a:srgb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rgbClr val="FFFF00"/>
                  </a:solidFill>
                  <a:cs typeface="Angsana New" pitchFamily="18" charset="-34"/>
                </a:rPr>
                <a:t>สัญลักษณ์</a:t>
              </a:r>
            </a:p>
            <a:p>
              <a:r>
                <a:rPr lang="th-TH" sz="3200" b="1" dirty="0">
                  <a:solidFill>
                    <a:srgbClr val="00FFFF"/>
                  </a:solidFill>
                  <a:cs typeface="Angsana New" pitchFamily="18" charset="-34"/>
                </a:rPr>
                <a:t>      	</a:t>
              </a:r>
              <a:r>
                <a:rPr lang="th-TH" sz="2400" b="1" dirty="0">
                  <a:solidFill>
                    <a:srgbClr val="00FFFF"/>
                  </a:solidFill>
                  <a:cs typeface="Angsana New" pitchFamily="18" charset="-34"/>
                </a:rPr>
                <a:t>เขตหมู่บ้าน</a:t>
              </a:r>
            </a:p>
            <a:p>
              <a:r>
                <a:rPr lang="th-TH" sz="2400" b="1" dirty="0">
                  <a:solidFill>
                    <a:srgbClr val="00FFFF"/>
                  </a:solidFill>
                  <a:cs typeface="Angsana New" pitchFamily="18" charset="-34"/>
                </a:rPr>
                <a:t>	ถนนเชื่อมหมู่บ้าน</a:t>
              </a:r>
            </a:p>
            <a:p>
              <a:r>
                <a:rPr lang="th-TH" sz="2400" b="1" dirty="0">
                  <a:solidFill>
                    <a:srgbClr val="00FFFF"/>
                  </a:solidFill>
                  <a:cs typeface="Angsana New" pitchFamily="18" charset="-34"/>
                </a:rPr>
                <a:t>	สำนักสงฆ์</a:t>
              </a:r>
            </a:p>
            <a:p>
              <a:r>
                <a:rPr lang="th-TH" sz="2400" b="1" dirty="0">
                  <a:solidFill>
                    <a:srgbClr val="00FFFF"/>
                  </a:solidFill>
                  <a:cs typeface="Angsana New" pitchFamily="18" charset="-34"/>
                </a:rPr>
                <a:t>	โรงเรียน</a:t>
              </a:r>
            </a:p>
            <a:p>
              <a:r>
                <a:rPr lang="th-TH" sz="2400" b="1" dirty="0">
                  <a:solidFill>
                    <a:srgbClr val="00FFFF"/>
                  </a:solidFill>
                  <a:cs typeface="Angsana New" pitchFamily="18" charset="-34"/>
                </a:rPr>
                <a:t>	อบต.</a:t>
              </a:r>
            </a:p>
            <a:p>
              <a:r>
                <a:rPr lang="th-TH" sz="2400" b="1" dirty="0">
                  <a:solidFill>
                    <a:srgbClr val="00FFFF"/>
                  </a:solidFill>
                  <a:cs typeface="Angsana New" pitchFamily="18" charset="-34"/>
                </a:rPr>
                <a:t>	สถานีอนามัย</a:t>
              </a:r>
              <a:endParaRPr lang="en-US" sz="2400" b="1" dirty="0">
                <a:solidFill>
                  <a:srgbClr val="00FFFF"/>
                </a:solidFill>
                <a:cs typeface="Angsana New" pitchFamily="18" charset="-34"/>
              </a:endParaRPr>
            </a:p>
          </p:txBody>
        </p:sp>
        <p:sp>
          <p:nvSpPr>
            <p:cNvPr id="6" name="Line 21">
              <a:extLst>
                <a:ext uri="{FF2B5EF4-FFF2-40B4-BE49-F238E27FC236}">
                  <a16:creationId xmlns:a16="http://schemas.microsoft.com/office/drawing/2014/main" id="{FFD5F710-9780-4D47-8A7E-B79A3C7B2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2918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Line 22">
              <a:extLst>
                <a:ext uri="{FF2B5EF4-FFF2-40B4-BE49-F238E27FC236}">
                  <a16:creationId xmlns:a16="http://schemas.microsoft.com/office/drawing/2014/main" id="{2D7C845B-E837-4998-DD01-97FF91BDF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3" y="3174"/>
              <a:ext cx="318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AutoShape 23">
              <a:extLst>
                <a:ext uri="{FF2B5EF4-FFF2-40B4-BE49-F238E27FC236}">
                  <a16:creationId xmlns:a16="http://schemas.microsoft.com/office/drawing/2014/main" id="{95CE2C89-5315-19F3-2760-FCC4D64D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" y="3315"/>
              <a:ext cx="136" cy="136"/>
            </a:xfrm>
            <a:prstGeom prst="triangle">
              <a:avLst>
                <a:gd name="adj" fmla="val 50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9" name="AutoShape 24">
              <a:extLst>
                <a:ext uri="{FF2B5EF4-FFF2-40B4-BE49-F238E27FC236}">
                  <a16:creationId xmlns:a16="http://schemas.microsoft.com/office/drawing/2014/main" id="{6E017AA5-EFCD-27ED-7B85-54710ECD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" y="4020"/>
              <a:ext cx="136" cy="13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748D2953-F3FD-58C1-2DF7-FEB7EBCEB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0" y="3505"/>
              <a:ext cx="136" cy="248"/>
              <a:chOff x="4340" y="3505"/>
              <a:chExt cx="136" cy="248"/>
            </a:xfrm>
          </p:grpSpPr>
          <p:sp>
            <p:nvSpPr>
              <p:cNvPr id="16" name="Rectangle 25">
                <a:extLst>
                  <a:ext uri="{FF2B5EF4-FFF2-40B4-BE49-F238E27FC236}">
                    <a16:creationId xmlns:a16="http://schemas.microsoft.com/office/drawing/2014/main" id="{04D1BFF2-45AA-998D-B3D3-CEB5A8000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0" y="3505"/>
                <a:ext cx="136" cy="9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7" name="Rectangle 26">
                <a:extLst>
                  <a:ext uri="{FF2B5EF4-FFF2-40B4-BE49-F238E27FC236}">
                    <a16:creationId xmlns:a16="http://schemas.microsoft.com/office/drawing/2014/main" id="{659FA3C5-4A19-32F0-F3AD-75354E1D3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0" y="3526"/>
                <a:ext cx="23" cy="22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grpSp>
          <p:nvGrpSpPr>
            <p:cNvPr id="11" name="Group 49">
              <a:extLst>
                <a:ext uri="{FF2B5EF4-FFF2-40B4-BE49-F238E27FC236}">
                  <a16:creationId xmlns:a16="http://schemas.microsoft.com/office/drawing/2014/main" id="{5394323D-DF71-155C-CE6F-CADB0DCBFE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9" y="346"/>
              <a:ext cx="354" cy="912"/>
              <a:chOff x="5068" y="431"/>
              <a:chExt cx="354" cy="912"/>
            </a:xfrm>
          </p:grpSpPr>
          <p:sp>
            <p:nvSpPr>
              <p:cNvPr id="13" name="Text Box 43">
                <a:extLst>
                  <a:ext uri="{FF2B5EF4-FFF2-40B4-BE49-F238E27FC236}">
                    <a16:creationId xmlns:a16="http://schemas.microsoft.com/office/drawing/2014/main" id="{D04CEADE-D181-B934-9F40-F5D45A799B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0" y="431"/>
                <a:ext cx="278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th-TH" sz="4400" b="1">
                    <a:solidFill>
                      <a:srgbClr val="FF0000"/>
                    </a:solidFill>
                    <a:cs typeface="Angsana New" pitchFamily="18" charset="-34"/>
                  </a:rPr>
                  <a:t>น</a:t>
                </a:r>
                <a:endParaRPr lang="en-US" sz="4400" b="1">
                  <a:solidFill>
                    <a:srgbClr val="FF0000"/>
                  </a:solidFill>
                  <a:cs typeface="Angsana New" pitchFamily="18" charset="-34"/>
                </a:endParaRPr>
              </a:p>
            </p:txBody>
          </p:sp>
          <p:sp>
            <p:nvSpPr>
              <p:cNvPr id="14" name="Freeform 45">
                <a:extLst>
                  <a:ext uri="{FF2B5EF4-FFF2-40B4-BE49-F238E27FC236}">
                    <a16:creationId xmlns:a16="http://schemas.microsoft.com/office/drawing/2014/main" id="{9C808AF7-738C-6E6A-1392-AFD0D575E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799"/>
                <a:ext cx="181" cy="544"/>
              </a:xfrm>
              <a:custGeom>
                <a:avLst/>
                <a:gdLst>
                  <a:gd name="T0" fmla="*/ 181 w 181"/>
                  <a:gd name="T1" fmla="*/ 0 h 544"/>
                  <a:gd name="T2" fmla="*/ 181 w 181"/>
                  <a:gd name="T3" fmla="*/ 453 h 544"/>
                  <a:gd name="T4" fmla="*/ 0 w 181"/>
                  <a:gd name="T5" fmla="*/ 544 h 544"/>
                  <a:gd name="T6" fmla="*/ 181 w 181"/>
                  <a:gd name="T7" fmla="*/ 0 h 5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544"/>
                  <a:gd name="T14" fmla="*/ 181 w 181"/>
                  <a:gd name="T15" fmla="*/ 544 h 5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544">
                    <a:moveTo>
                      <a:pt x="181" y="0"/>
                    </a:moveTo>
                    <a:lnTo>
                      <a:pt x="181" y="453"/>
                    </a:lnTo>
                    <a:lnTo>
                      <a:pt x="0" y="544"/>
                    </a:lnTo>
                    <a:lnTo>
                      <a:pt x="1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FF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" name="Freeform 46">
                <a:extLst>
                  <a:ext uri="{FF2B5EF4-FFF2-40B4-BE49-F238E27FC236}">
                    <a16:creationId xmlns:a16="http://schemas.microsoft.com/office/drawing/2014/main" id="{71EA5D21-ADA3-EA87-E680-31CC13B2A6F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241" y="799"/>
                <a:ext cx="181" cy="544"/>
              </a:xfrm>
              <a:custGeom>
                <a:avLst/>
                <a:gdLst>
                  <a:gd name="T0" fmla="*/ 181 w 181"/>
                  <a:gd name="T1" fmla="*/ 0 h 544"/>
                  <a:gd name="T2" fmla="*/ 181 w 181"/>
                  <a:gd name="T3" fmla="*/ 453 h 544"/>
                  <a:gd name="T4" fmla="*/ 0 w 181"/>
                  <a:gd name="T5" fmla="*/ 544 h 544"/>
                  <a:gd name="T6" fmla="*/ 181 w 181"/>
                  <a:gd name="T7" fmla="*/ 0 h 5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1"/>
                  <a:gd name="T13" fmla="*/ 0 h 544"/>
                  <a:gd name="T14" fmla="*/ 181 w 181"/>
                  <a:gd name="T15" fmla="*/ 544 h 5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1" h="544">
                    <a:moveTo>
                      <a:pt x="181" y="0"/>
                    </a:moveTo>
                    <a:lnTo>
                      <a:pt x="181" y="453"/>
                    </a:lnTo>
                    <a:lnTo>
                      <a:pt x="0" y="544"/>
                    </a:lnTo>
                    <a:lnTo>
                      <a:pt x="1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FF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pic>
          <p:nvPicPr>
            <p:cNvPr id="12" name="Picture 48" descr="pc_map">
              <a:extLst>
                <a:ext uri="{FF2B5EF4-FFF2-40B4-BE49-F238E27FC236}">
                  <a16:creationId xmlns:a16="http://schemas.microsoft.com/office/drawing/2014/main" id="{54FC07F8-3E81-CC43-28A5-DAD1E5104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164"/>
              <a:ext cx="3930" cy="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8486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การป้องกันและควบคุมการติดเชื้อ(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IC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24" y="1714488"/>
            <a:ext cx="792961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CUP </a:t>
            </a:r>
            <a:r>
              <a:rPr lang="th-TH" sz="2400" b="1" dirty="0" err="1">
                <a:latin typeface="Angsana New" pitchFamily="18" charset="-34"/>
                <a:cs typeface="Angsana New" pitchFamily="18" charset="-34"/>
              </a:rPr>
              <a:t>พลับพลา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ชัยจัดระบบสนับสนุนให้ รพ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ทุกแห่งมีการจัดระบบการป้องกัน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และควบคุมการติดเชื้อ</a:t>
            </a:r>
          </a:p>
        </p:txBody>
      </p:sp>
      <p:pic>
        <p:nvPicPr>
          <p:cNvPr id="10" name="รูปภาพ 9" descr="D:\รูป\รูปงาน IC\IMG_5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786058"/>
            <a:ext cx="2143140" cy="327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 descr="C:\Documents and Settings\Administrator\Desktop\PCA\56\PCAโคกขมิ้น\ล่าสุด\New Folder\รูปองค์รวม\IMG_5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1" y="2786058"/>
            <a:ext cx="2214578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CF30163-EC6B-7C58-EE59-0417DE7EA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2786058"/>
            <a:ext cx="2571750" cy="3273548"/>
          </a:xfrm>
          <a:prstGeom prst="rect">
            <a:avLst/>
          </a:prstGeom>
        </p:spPr>
      </p:pic>
      <p:pic>
        <p:nvPicPr>
          <p:cNvPr id="8" name="ตัวแทนเนื้อหา 7">
            <a:extLst>
              <a:ext uri="{FF2B5EF4-FFF2-40B4-BE49-F238E27FC236}">
                <a16:creationId xmlns:a16="http://schemas.microsoft.com/office/drawing/2014/main" id="{6F7D84D7-E86D-555B-0040-578E7F654CC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058"/>
            <a:ext cx="2313945" cy="328614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รูปภาพ 5" descr="C:\Documents and Settings\Administrator\Desktop\PCA\56\PCAโคกขมิ้น\ล่าสุด\New Folder\รูปองค์รวม\IMG_5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7079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สี่เหลี่ยมผืนผ้า 8"/>
          <p:cNvSpPr/>
          <p:nvPr/>
        </p:nvSpPr>
        <p:spPr>
          <a:xfrm>
            <a:off x="2643174" y="42860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การป้องกันและควบคุมการติดเชื้อ(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IC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7E091DA-6286-F5F9-55E9-AF0C14AB5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196752"/>
            <a:ext cx="3960439" cy="302433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3CF3B1F-0AB8-509A-7C49-0293E881F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41" y="4221088"/>
            <a:ext cx="3707904" cy="247058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42976" y="1142984"/>
            <a:ext cx="707236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ระบบคุณภาพและมาตรฐานทางห้องปฏิบัติการด้านการแพทย์และสาธารณสุข(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LAB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14348" y="3000372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บุคลากร  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68" y="307181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72066" y="3000372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err="1">
                <a:latin typeface="Angsana New" pitchFamily="18" charset="-34"/>
                <a:cs typeface="Angsana New" pitchFamily="18" charset="-34"/>
              </a:rPr>
              <a:t>รพช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เป็นพี่เลี้ยง    รพ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มีการอบรม  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3643314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สถานที่  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68" y="371475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072066" y="364331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 รพ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มีการจัดพื้นที่อย่างเหมาะสม  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14348" y="4357694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วัสดุ น้ำยา   </a:t>
            </a:r>
          </a:p>
        </p:txBody>
      </p:sp>
      <p:sp>
        <p:nvSpPr>
          <p:cNvPr id="17" name="ลูกศรขวา 16"/>
          <p:cNvSpPr/>
          <p:nvPr/>
        </p:nvSpPr>
        <p:spPr>
          <a:xfrm>
            <a:off x="3571868" y="442913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5072066" y="435769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รพ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มีการเก็บรักษาในตู้เย็น  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14348" y="5000636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เครื่องมือทดสอบ  </a:t>
            </a:r>
          </a:p>
        </p:txBody>
      </p:sp>
      <p:sp>
        <p:nvSpPr>
          <p:cNvPr id="20" name="ลูกศรขวา 19"/>
          <p:cNvSpPr/>
          <p:nvPr/>
        </p:nvSpPr>
        <p:spPr>
          <a:xfrm>
            <a:off x="3571868" y="507207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5072066" y="5000636"/>
            <a:ext cx="335758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มีทะเบียนประวัติ และมีการสอบเทียบประจำปี  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14348" y="2214554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งานบริการ ครบทั้ง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อย่าง คือ  </a:t>
            </a:r>
            <a:r>
              <a:rPr lang="en-US" sz="2400" b="1" dirty="0" err="1">
                <a:latin typeface="Angsana New" pitchFamily="18" charset="-34"/>
                <a:cs typeface="Angsana New" pitchFamily="18" charset="-34"/>
              </a:rPr>
              <a:t>DTX,Protein,Pregtest,Hematocrit,Rectal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swab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2" name="ตัวแทนเนื้อหา 3">
            <a:extLst>
              <a:ext uri="{FF2B5EF4-FFF2-40B4-BE49-F238E27FC236}">
                <a16:creationId xmlns:a16="http://schemas.microsoft.com/office/drawing/2014/main" id="{BA11188E-7982-7B1B-6C43-63655BC7BD9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5357826"/>
            <a:ext cx="2143140" cy="161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ทำสไลด์\15058565_1244194532310516_82884356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1612"/>
            <a:ext cx="237626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142976" y="357166"/>
            <a:ext cx="707236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ระบบคุณภาพและมาตรฐานทางห้องปฏิบัติการด้านการแพทย์และสาธารณสุข(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LAB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pic>
        <p:nvPicPr>
          <p:cNvPr id="6" name="Picture 6" descr="E:\งานจากเฟลตไดร62\งานอนามัยสิ่งแวดล้อม\67480573_442927946568506_2858338333631709184_n.jpg">
            <a:extLst>
              <a:ext uri="{FF2B5EF4-FFF2-40B4-BE49-F238E27FC236}">
                <a16:creationId xmlns:a16="http://schemas.microsoft.com/office/drawing/2014/main" id="{37422C7E-2548-3AEF-D45F-E47FBDD4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57390"/>
            <a:ext cx="2254572" cy="224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G:\งานอนามัยสิ่งแวดล้อม63\69203867_722928611483244_7557981292256559104_n.jpg">
            <a:extLst>
              <a:ext uri="{FF2B5EF4-FFF2-40B4-BE49-F238E27FC236}">
                <a16:creationId xmlns:a16="http://schemas.microsoft.com/office/drawing/2014/main" id="{97D3A738-4B26-A6A3-C4E9-8985FC83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970" y="4437112"/>
            <a:ext cx="3528392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G:\งานอนามัยสิ่งแวดล้อม63\82987991_2598748607071913_5283784821850505216_n.jpg">
            <a:extLst>
              <a:ext uri="{FF2B5EF4-FFF2-40B4-BE49-F238E27FC236}">
                <a16:creationId xmlns:a16="http://schemas.microsoft.com/office/drawing/2014/main" id="{3CF1CC2D-C5FC-8E05-CB5F-3DEADBECF2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2950" y="1571612"/>
            <a:ext cx="3888432" cy="2193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ตัวแทนเนื้อหา 3">
            <a:extLst>
              <a:ext uri="{FF2B5EF4-FFF2-40B4-BE49-F238E27FC236}">
                <a16:creationId xmlns:a16="http://schemas.microsoft.com/office/drawing/2014/main" id="{5FD1D122-62BE-5ED9-53E3-8705C77E71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98" y="3363948"/>
            <a:ext cx="2143140" cy="161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612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857356" y="1142984"/>
            <a:ext cx="571504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เภสัชกรรม/คุ้มครองผู้บริโภคด้านสุขภาพ(</a:t>
            </a:r>
            <a:r>
              <a:rPr lang="th-TH" b="1" dirty="0" err="1">
                <a:latin typeface="Angsana New" pitchFamily="18" charset="-34"/>
                <a:cs typeface="Angsana New" pitchFamily="18" charset="-34"/>
              </a:rPr>
              <a:t>คบส.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14348" y="2700940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บุคลากร  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71868" y="2772378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72066" y="2700940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มีเภสัชกรเป็นที่ปรึกษาประจำ รพ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14348" y="3343882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สถานที่เก็บ/คลังยา 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68" y="341532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6" y="3343882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มั่นคง แข็งแรง มีการป้องกัน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ชั้น  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68" y="405826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6" y="398682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ควบคุมอุณหภูมิ ป้องกันสัตว์กัดแทะ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71868" y="470120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6" y="4629766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ควบคุมการเบิกจ่ายใช้ทะเบียน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301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14348" y="1700808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การจัดระบบงาน และการสนับสนุนจาก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CUP 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>
            <a:off x="3571868" y="5344146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072066" y="5272708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มีระบบ 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First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in     Firs out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  <p:pic>
        <p:nvPicPr>
          <p:cNvPr id="11" name="ตัวแทนเนื้อหา 10">
            <a:extLst>
              <a:ext uri="{FF2B5EF4-FFF2-40B4-BE49-F238E27FC236}">
                <a16:creationId xmlns:a16="http://schemas.microsoft.com/office/drawing/2014/main" id="{A647EBE6-268A-DA53-8BF2-F77C130E4BD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" y="4269145"/>
            <a:ext cx="1853444" cy="2088813"/>
          </a:xfr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A6BF1F3-3B4C-EFAE-8290-185D89616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5724997"/>
            <a:ext cx="1571604" cy="1133003"/>
          </a:xfrm>
          <a:prstGeom prst="rect">
            <a:avLst/>
          </a:prstGeom>
        </p:spPr>
      </p:pic>
      <p:pic>
        <p:nvPicPr>
          <p:cNvPr id="23" name="รูปภาพ 22" descr="ไม่มีคำอธิบาย">
            <a:extLst>
              <a:ext uri="{FF2B5EF4-FFF2-40B4-BE49-F238E27FC236}">
                <a16:creationId xmlns:a16="http://schemas.microsoft.com/office/drawing/2014/main" id="{74F19B57-9BD9-55D5-4A30-95E20586A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86" y="4301678"/>
            <a:ext cx="1571604" cy="2023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pic>
        <p:nvPicPr>
          <p:cNvPr id="3" name="ตัวแทนเนื้อหา 2">
            <a:extLst>
              <a:ext uri="{FF2B5EF4-FFF2-40B4-BE49-F238E27FC236}">
                <a16:creationId xmlns:a16="http://schemas.microsoft.com/office/drawing/2014/main" id="{78A43920-4566-D21E-FCA0-1DEF3C0CE53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" y="2162472"/>
            <a:ext cx="1669633" cy="3487911"/>
          </a:xfrm>
        </p:spPr>
      </p:pic>
      <p:sp>
        <p:nvSpPr>
          <p:cNvPr id="13" name="สี่เหลี่ยมผืนผ้า 12"/>
          <p:cNvSpPr/>
          <p:nvPr/>
        </p:nvSpPr>
        <p:spPr>
          <a:xfrm>
            <a:off x="1857356" y="1142984"/>
            <a:ext cx="571504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เภสัชกรรม/คุ้มครองผู้บริโภคด้านสุขภาพ(</a:t>
            </a:r>
            <a:r>
              <a:rPr lang="th-TH" b="1" dirty="0" err="1">
                <a:latin typeface="Angsana New" pitchFamily="18" charset="-34"/>
                <a:cs typeface="Angsana New" pitchFamily="18" charset="-34"/>
              </a:rPr>
              <a:t>คบส.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68122" y="2276872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ตู้เย็น  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4034696" y="234831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534894" y="2276872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การบันทึกอุณหภูมิ วันละ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ครั้ง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4034696" y="299125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534894" y="291981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การจัดเก็บยาและวัคซีนตามมาตรฐาน  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4034696" y="363419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534894" y="3562756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มีคู่มือการใช้ยา และมียา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รายการ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4034696" y="434857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534894" y="4277136"/>
            <a:ext cx="3357586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มีฐานข้อมูลผู้ป่วยแพ้ยา </a:t>
            </a:r>
            <a:r>
              <a:rPr lang="en-US" sz="2000" b="1" dirty="0">
                <a:latin typeface="Angsana New" pitchFamily="18" charset="-34"/>
                <a:cs typeface="Angsana New" pitchFamily="18" charset="-34"/>
              </a:rPr>
              <a:t>Family Folder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14348" y="1700808"/>
            <a:ext cx="792961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การจัดระบบงาน และการสนับสนุนจาก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CUP 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>
            <a:off x="4034696" y="4920078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534894" y="4848640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err="1">
                <a:latin typeface="Angsana New" pitchFamily="18" charset="-34"/>
                <a:cs typeface="Angsana New" pitchFamily="18" charset="-34"/>
              </a:rPr>
              <a:t>รพช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ส่งมอบยาให้ รพ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ทุก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3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เดือน  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668122" y="3491318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ยาช่วยชีวิต 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668122" y="4277136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การเชื่อมโยงข้อมูล 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668122" y="4848640"/>
            <a:ext cx="22145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การส่งมอบยา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2D75811-8023-1473-25AB-ABE44D740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894" y="5310305"/>
            <a:ext cx="3357586" cy="148324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857356" y="1142984"/>
            <a:ext cx="571504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เภสัชกรรม/คุ้มครองผู้บริโภคด้านสุขภาพ(</a:t>
            </a:r>
            <a:r>
              <a:rPr lang="th-TH" b="1" dirty="0" err="1">
                <a:latin typeface="Angsana New" pitchFamily="18" charset="-34"/>
                <a:cs typeface="Angsana New" pitchFamily="18" charset="-34"/>
              </a:rPr>
              <a:t>คบส.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71868" y="307181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72066" y="3000372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ฐานข้อมูลผู้ประกอบการ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68" y="371475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6" y="364331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การออกตรวจร่วมกับ </a:t>
            </a:r>
            <a:r>
              <a:rPr lang="th-TH" sz="2400" b="1" dirty="0" err="1">
                <a:latin typeface="Angsana New" pitchFamily="18" charset="-34"/>
                <a:cs typeface="Angsana New" pitchFamily="18" charset="-34"/>
              </a:rPr>
              <a:t>อปท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เครือข่าย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68" y="435769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6" y="4286256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มีการเฝ้าระวังยา และเครื่องสำอาง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71868" y="507207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6" y="5000636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การจัดอบรมผู้ประกอบการ  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428860" y="1857364"/>
            <a:ext cx="457203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งานคุ้มครองผู้บริโภค</a:t>
            </a:r>
          </a:p>
        </p:txBody>
      </p:sp>
      <p:sp>
        <p:nvSpPr>
          <p:cNvPr id="21" name="ลูกศรขวา 20"/>
          <p:cNvSpPr/>
          <p:nvPr/>
        </p:nvSpPr>
        <p:spPr>
          <a:xfrm>
            <a:off x="3571868" y="5643578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072066" y="5572140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การสร้างเครือข่ายในโรงเรียน ชุมชน</a:t>
            </a:r>
          </a:p>
        </p:txBody>
      </p:sp>
      <p:pic>
        <p:nvPicPr>
          <p:cNvPr id="23" name="รูปภาพ 22" descr="C:\Users\Pachan\Desktop\รวมรูปภาพล่าสุด\20180129_093500.jpg">
            <a:extLst>
              <a:ext uri="{FF2B5EF4-FFF2-40B4-BE49-F238E27FC236}">
                <a16:creationId xmlns:a16="http://schemas.microsoft.com/office/drawing/2014/main" id="{61193235-A8E7-9705-A835-8521BA81DAA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48" y="2374337"/>
            <a:ext cx="2580868" cy="134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35190FB3-36AF-4ED1-BBE1-F346AB8F509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49" y="3717032"/>
            <a:ext cx="2580868" cy="176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EB32C4DC-86E8-F6CE-67E9-5AD629021F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206" y="5517232"/>
            <a:ext cx="2580867" cy="134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3571868" y="307181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6" y="3000372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latin typeface="Angsana New" pitchFamily="18" charset="-34"/>
                <a:cs typeface="Angsana New" pitchFamily="18" charset="-34"/>
              </a:rPr>
              <a:t>โปรแกรม </a:t>
            </a:r>
            <a:r>
              <a:rPr lang="en-US" sz="2400" b="1" dirty="0" err="1">
                <a:latin typeface="Angsana New" pitchFamily="18" charset="-34"/>
                <a:cs typeface="Angsana New" pitchFamily="18" charset="-34"/>
              </a:rPr>
              <a:t>Hosxp_PCU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3571868" y="371475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72066" y="364331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การจัดส่ง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43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แฟ้ม สม่ำเสมอ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68" y="435769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6" y="4286256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มีการตรวจสอบคุณภาพข้อมูล  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68" y="507207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072066" y="5000636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มีการวิเคราะห์คุณภาพข้อ</a:t>
            </a:r>
            <a:r>
              <a:rPr lang="th-TH" sz="2400" b="1" dirty="0" err="1">
                <a:latin typeface="Angsana New" pitchFamily="18" charset="-34"/>
                <a:cs typeface="Angsana New" pitchFamily="18" charset="-34"/>
              </a:rPr>
              <a:t>มุล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28860" y="1857364"/>
            <a:ext cx="457203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ส่วนที่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ระบบคุณภาพข้อมูล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9C3C5E5-03EA-F8DB-0C6B-C5AB2BA19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" y="2276872"/>
            <a:ext cx="3555409" cy="2080822"/>
          </a:xfrm>
          <a:prstGeom prst="rect">
            <a:avLst/>
          </a:prstGeom>
        </p:spPr>
      </p:pic>
      <p:pic>
        <p:nvPicPr>
          <p:cNvPr id="17" name="รูปภาพ 16" descr="ไม่มีคำอธิบาย">
            <a:extLst>
              <a:ext uri="{FF2B5EF4-FFF2-40B4-BE49-F238E27FC236}">
                <a16:creationId xmlns:a16="http://schemas.microsoft.com/office/drawing/2014/main" id="{B83DD476-2193-5E66-5E88-F02B25C62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" y="4384368"/>
            <a:ext cx="3357586" cy="208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รูปภาพ 7">
            <a:extLst>
              <a:ext uri="{FF2B5EF4-FFF2-40B4-BE49-F238E27FC236}">
                <a16:creationId xmlns:a16="http://schemas.microsoft.com/office/drawing/2014/main" id="{5EABB0D5-9788-C570-65A7-2182143AB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5477258"/>
            <a:ext cx="3357586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3571868" y="307181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6" y="3000372"/>
            <a:ext cx="350046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คอมพิวเตอร์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PC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จำนวน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เครื่อง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68" y="371475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72066" y="3643314"/>
            <a:ext cx="350046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Notebook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จำนวน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4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เครื่องใช้ได้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4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เครื่อง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68" y="435769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6" y="4286256"/>
            <a:ext cx="350046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Server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จำนวน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เครื่อง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68" y="5072074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072066" y="5000636"/>
            <a:ext cx="350046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มีระบบการรักษาความลับข้อมูล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28860" y="1857364"/>
            <a:ext cx="457203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ส่วนที่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ระบบเทคโนโลยีสารสนเทศ</a:t>
            </a:r>
          </a:p>
        </p:txBody>
      </p:sp>
      <p:sp>
        <p:nvSpPr>
          <p:cNvPr id="19" name="ลูกศรขวา 18"/>
          <p:cNvSpPr/>
          <p:nvPr/>
        </p:nvSpPr>
        <p:spPr>
          <a:xfrm>
            <a:off x="3571868" y="5643578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072066" y="5572140"/>
            <a:ext cx="350046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เครื่องสำรองข้อมูล 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เครื่อง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32B3EBC-CAC2-5477-26B6-17BF2E836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880"/>
            <a:ext cx="3555409" cy="2190092"/>
          </a:xfrm>
          <a:prstGeom prst="rect">
            <a:avLst/>
          </a:prstGeom>
        </p:spPr>
      </p:pic>
      <p:pic>
        <p:nvPicPr>
          <p:cNvPr id="17" name="ตัวแทนเนื้อหา 16" descr="ไม่มีคำอธิบาย">
            <a:extLst>
              <a:ext uri="{FF2B5EF4-FFF2-40B4-BE49-F238E27FC236}">
                <a16:creationId xmlns:a16="http://schemas.microsoft.com/office/drawing/2014/main" id="{1F73F7C6-B7F8-55C3-6F82-3D36CE0FDE65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" y="4525456"/>
            <a:ext cx="3310893" cy="192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3571868" y="3071810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6" y="3000372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มีข้อมูลสุขภาพกลุ่มเป้าหมาย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68" y="3714752"/>
            <a:ext cx="9784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72066" y="3643314"/>
            <a:ext cx="335758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 นำข้อมูลไปวิเคราะห์ วางแผนงาน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28860" y="1857364"/>
            <a:ext cx="457203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ส่วนที่ 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3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การวิเคราะห์และประเมินผลข้อมูล</a:t>
            </a:r>
          </a:p>
        </p:txBody>
      </p:sp>
      <p:pic>
        <p:nvPicPr>
          <p:cNvPr id="12" name="Picture 8" descr="C:\Users\Pachan\Desktop\106566122_3302167929813649_7433997669562851602_n.png">
            <a:extLst>
              <a:ext uri="{FF2B5EF4-FFF2-40B4-BE49-F238E27FC236}">
                <a16:creationId xmlns:a16="http://schemas.microsoft.com/office/drawing/2014/main" id="{93D1D626-E526-8C02-4395-AFDF2C86A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29131"/>
            <a:ext cx="2735263" cy="221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D5A6413-124F-D609-50A8-DCB9BABF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071834"/>
            <a:ext cx="3542450" cy="26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7">
            <a:extLst>
              <a:ext uri="{FF2B5EF4-FFF2-40B4-BE49-F238E27FC236}">
                <a16:creationId xmlns:a16="http://schemas.microsoft.com/office/drawing/2014/main" id="{9DD3E1C7-3F06-DA0E-DF7E-3233D8B8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37" y="4429131"/>
            <a:ext cx="2578231" cy="221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ECB529-A340-47C1-0DD9-200AA40F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ที่ตั้ง</a:t>
            </a:r>
            <a:endParaRPr lang="th-TH" dirty="0"/>
          </a:p>
        </p:txBody>
      </p:sp>
      <p:sp>
        <p:nvSpPr>
          <p:cNvPr id="4" name="ตัวยึดเนื้อหา 2">
            <a:extLst>
              <a:ext uri="{FF2B5EF4-FFF2-40B4-BE49-F238E27FC236}">
                <a16:creationId xmlns:a16="http://schemas.microsoft.com/office/drawing/2014/main" id="{12F1D5F6-4C16-DA4C-1588-FE63C3592D9F}"/>
              </a:ext>
            </a:extLst>
          </p:cNvPr>
          <p:cNvSpPr txBox="1">
            <a:spLocks/>
          </p:cNvSpPr>
          <p:nvPr/>
        </p:nvSpPr>
        <p:spPr>
          <a:xfrm>
            <a:off x="1043608" y="2042245"/>
            <a:ext cx="8100392" cy="481575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457200" fontAlgn="auto">
              <a:spcAft>
                <a:spcPts val="0"/>
              </a:spcAft>
              <a:buFont typeface="Wingdings 2"/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ตั้งอยู่เลขที่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107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หมู่ที่ 3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บ้านป่าชัน  </a:t>
            </a:r>
          </a:p>
          <a:p>
            <a:pPr indent="457200" fontAlgn="auto">
              <a:spcAft>
                <a:spcPts val="0"/>
              </a:spcAft>
              <a:buFont typeface="Wingdings 2"/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ต.ป่าชัน  อ.พลับพลาชัย จ.บุรีรัมย์</a:t>
            </a:r>
          </a:p>
          <a:p>
            <a:pPr indent="457200" fontAlgn="auto">
              <a:spcAft>
                <a:spcPts val="0"/>
              </a:spcAft>
              <a:buFont typeface="Wingdings 2"/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ระยะห่างจากอำเภอพลับพลาชัย 12 กม.      </a:t>
            </a:r>
          </a:p>
          <a:p>
            <a:pPr indent="457200" fontAlgn="auto">
              <a:spcAft>
                <a:spcPts val="0"/>
              </a:spcAft>
              <a:buFont typeface="Wingdings 2"/>
              <a:buBlip>
                <a:blip r:embed="rId2"/>
              </a:buBlip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ระยะห่างจากจังหวัดบุรีรัมย์ 52 กม.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fontAlgn="auto">
              <a:spcAft>
                <a:spcPts val="0"/>
              </a:spcAft>
              <a:buFont typeface="Wingdings 2"/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64763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3926" y="260648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642910" y="2285992"/>
            <a:ext cx="7632847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หมวดที่2.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ประสานงานดี ภาคีมีส่วน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sp>
        <p:nvSpPr>
          <p:cNvPr id="2662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600"/>
              </a:spcBef>
            </a:pPr>
            <a:r>
              <a:rPr 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th-TH" sz="3400" dirty="0">
              <a:solidFill>
                <a:srgbClr val="0051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55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1000100" y="1857364"/>
            <a:ext cx="7929618" cy="4786346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rgbClr val="FF0000"/>
                </a:solidFill>
              </a:rPr>
              <a:t>การได้มาของปัญหาสุขภาพ และประชากรกลุ่มเป้าหมายผู้มีส่วนได้เสีย</a:t>
            </a:r>
          </a:p>
          <a:p>
            <a:r>
              <a:rPr lang="th-TH" sz="2800" b="1" dirty="0">
                <a:solidFill>
                  <a:srgbClr val="0000FF"/>
                </a:solidFill>
              </a:rPr>
              <a:t>ระดับอำเภอใช้กระบวนการประชุม  ( </a:t>
            </a:r>
            <a:r>
              <a:rPr lang="th-TH" sz="2800" b="1" dirty="0" err="1">
                <a:solidFill>
                  <a:srgbClr val="0000FF"/>
                </a:solidFill>
              </a:rPr>
              <a:t>คป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  <a:r>
              <a:rPr lang="th-TH" sz="2800" b="1" dirty="0">
                <a:solidFill>
                  <a:srgbClr val="0000FF"/>
                </a:solidFill>
              </a:rPr>
              <a:t>สอ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  <a:r>
              <a:rPr lang="th-TH" sz="2800" b="1" dirty="0">
                <a:solidFill>
                  <a:srgbClr val="0000FF"/>
                </a:solidFill>
              </a:rPr>
              <a:t>) </a:t>
            </a:r>
          </a:p>
          <a:p>
            <a:pPr lvl="2"/>
            <a:r>
              <a:rPr lang="th-TH" b="1" dirty="0"/>
              <a:t>แก้ไขปัญหา โดยใช้แผนปฏิบัติงานสาธารณสุขประจำปี  </a:t>
            </a:r>
          </a:p>
          <a:p>
            <a:r>
              <a:rPr lang="th-TH" sz="2800" b="1" dirty="0">
                <a:solidFill>
                  <a:srgbClr val="0000FF"/>
                </a:solidFill>
              </a:rPr>
              <a:t>ระดับตำบลใช้กระบวนการประชาคม</a:t>
            </a:r>
          </a:p>
          <a:p>
            <a:pPr lvl="1"/>
            <a:r>
              <a:rPr lang="th-TH" sz="2400" b="1" dirty="0"/>
              <a:t>แก้ไขปัญหา โดยใช้แผนปฏิบัติงานในกองทุนหลักประกันสุขภาพตำบล  </a:t>
            </a:r>
          </a:p>
          <a:p>
            <a:pPr lvl="1"/>
            <a:endParaRPr lang="th-TH" sz="2400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0F8CE8-4D3F-EF08-4CB2-AD4064A3A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941168"/>
            <a:ext cx="3131840" cy="187220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8C7D7CB-814D-37C5-3B31-60998EE9D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2" y="4962662"/>
            <a:ext cx="3078086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928662" y="2071678"/>
            <a:ext cx="7729534" cy="3625857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การประสานงานภายในเครือข่าย</a:t>
            </a:r>
          </a:p>
          <a:p>
            <a:pPr lvl="1"/>
            <a:r>
              <a:rPr lang="th-TH" b="1" dirty="0"/>
              <a:t>ระดับอำเภอ  </a:t>
            </a:r>
            <a:r>
              <a:rPr lang="th-TH" b="1" dirty="0" err="1"/>
              <a:t>รพช</a:t>
            </a:r>
            <a:r>
              <a:rPr lang="en-US" b="1" dirty="0"/>
              <a:t>.</a:t>
            </a:r>
            <a:r>
              <a:rPr lang="th-TH" b="1" dirty="0"/>
              <a:t> </a:t>
            </a:r>
            <a:r>
              <a:rPr lang="th-TH" b="1" dirty="0" err="1"/>
              <a:t>สสอ</a:t>
            </a:r>
            <a:r>
              <a:rPr lang="en-US" b="1" dirty="0"/>
              <a:t>. </a:t>
            </a:r>
            <a:r>
              <a:rPr lang="th-TH" b="1" dirty="0"/>
              <a:t>รพ</a:t>
            </a:r>
            <a:r>
              <a:rPr lang="en-US" b="1" dirty="0"/>
              <a:t>.</a:t>
            </a:r>
            <a:r>
              <a:rPr lang="th-TH" b="1" dirty="0"/>
              <a:t>สต</a:t>
            </a:r>
            <a:r>
              <a:rPr lang="en-US" b="1" dirty="0"/>
              <a:t>.  </a:t>
            </a:r>
            <a:r>
              <a:rPr lang="th-TH" b="1" dirty="0"/>
              <a:t>ใช้เวที ประชุม </a:t>
            </a:r>
            <a:r>
              <a:rPr lang="th-TH" b="1" dirty="0" err="1"/>
              <a:t>คป</a:t>
            </a:r>
            <a:r>
              <a:rPr lang="en-US" b="1" dirty="0"/>
              <a:t>.</a:t>
            </a:r>
            <a:r>
              <a:rPr lang="th-TH" b="1" dirty="0"/>
              <a:t>สอ</a:t>
            </a:r>
            <a:r>
              <a:rPr lang="en-US" b="1" dirty="0"/>
              <a:t>.</a:t>
            </a:r>
          </a:p>
          <a:p>
            <a:pPr lvl="1"/>
            <a:r>
              <a:rPr lang="th-TH" b="1" dirty="0"/>
              <a:t>ระบบสายบังคับบัญชาและสายประสานงาน</a:t>
            </a:r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5" name="รูปภาพ 4" descr="C:\Documents and Settings\Administrator\Local Settings\Temporary Internet Files\Content.Word\14983888074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643313"/>
            <a:ext cx="2357454" cy="306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 descr="C:\Documents and Settings\Administrator\Desktop\03046\ภาพทำเล่มติดดาว\รูปเล่ม_๑๗๐๖๒๕_01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571876"/>
            <a:ext cx="241458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Pachan\Desktop\106566122_3302167929813649_7433997669562851602_n.png">
            <a:extLst>
              <a:ext uri="{FF2B5EF4-FFF2-40B4-BE49-F238E27FC236}">
                <a16:creationId xmlns:a16="http://schemas.microsoft.com/office/drawing/2014/main" id="{42EFE1AF-0448-A1C9-C81E-85B1BEB8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4" y="3653158"/>
            <a:ext cx="2735263" cy="30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1666204"/>
            <a:ext cx="8229600" cy="4620316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การประสานงานภายนอกและภาคีเครือข่าย</a:t>
            </a:r>
          </a:p>
          <a:p>
            <a:pPr lvl="1"/>
            <a:r>
              <a:rPr lang="th-TH" b="1" dirty="0"/>
              <a:t>กลุ่มเป้าหมายคือ   </a:t>
            </a:r>
            <a:r>
              <a:rPr lang="th-TH" b="1" dirty="0" err="1"/>
              <a:t>อบต</a:t>
            </a:r>
            <a:r>
              <a:rPr lang="en-US" b="1" dirty="0"/>
              <a:t>.</a:t>
            </a:r>
            <a:r>
              <a:rPr lang="th-TH" b="1" dirty="0"/>
              <a:t>โรงเรียน  ศูนย์เด็ก </a:t>
            </a:r>
            <a:r>
              <a:rPr lang="th-TH" b="1" dirty="0" err="1"/>
              <a:t>กศน</a:t>
            </a:r>
            <a:r>
              <a:rPr lang="en-US" b="1" dirty="0"/>
              <a:t>.</a:t>
            </a:r>
            <a:r>
              <a:rPr lang="th-TH" b="1" dirty="0"/>
              <a:t> ตำรวจ ชุมชน อื่นๆ</a:t>
            </a:r>
          </a:p>
          <a:p>
            <a:pPr lvl="1"/>
            <a:r>
              <a:rPr lang="th-TH" b="1" dirty="0"/>
              <a:t>กลวิธี </a:t>
            </a:r>
          </a:p>
          <a:p>
            <a:pPr lvl="2"/>
            <a:r>
              <a:rPr lang="th-TH" b="1" dirty="0"/>
              <a:t> </a:t>
            </a:r>
            <a:r>
              <a:rPr lang="en-US" b="1" dirty="0"/>
              <a:t>- </a:t>
            </a:r>
            <a:r>
              <a:rPr lang="th-TH" b="1" dirty="0"/>
              <a:t>การเข้าร่วมเป็นคณะกรรมการในหน่วยงานราชการในพื้นที่ เช่นคณะกรรมการสถานศึกษา </a:t>
            </a:r>
          </a:p>
          <a:p>
            <a:pPr lvl="2"/>
            <a:r>
              <a:rPr lang="en-US" b="1" dirty="0"/>
              <a:t>- </a:t>
            </a:r>
            <a:r>
              <a:rPr lang="th-TH" b="1" dirty="0"/>
              <a:t>การเป็นคณะกรรมการปรึกษาของชุมชน เช่น โครงการกำจัดขยะมูลฝอยในชุมชน</a:t>
            </a:r>
          </a:p>
          <a:p>
            <a:pPr lvl="2"/>
            <a:r>
              <a:rPr lang="en-US" b="1" dirty="0"/>
              <a:t>- </a:t>
            </a:r>
            <a:r>
              <a:rPr lang="th-TH" b="1" dirty="0"/>
              <a:t>การประชุมคณะกรรมการพัฒนา รพ</a:t>
            </a:r>
            <a:r>
              <a:rPr lang="en-US" b="1" dirty="0"/>
              <a:t>.</a:t>
            </a:r>
            <a:r>
              <a:rPr lang="th-TH" b="1" dirty="0"/>
              <a:t>สต</a:t>
            </a:r>
            <a:r>
              <a:rPr lang="en-US" b="1" dirty="0"/>
              <a:t>.</a:t>
            </a:r>
            <a:endParaRPr lang="th-TH" b="1" dirty="0"/>
          </a:p>
          <a:p>
            <a:pPr lvl="2"/>
            <a:endParaRPr lang="th-TH" b="1" dirty="0"/>
          </a:p>
          <a:p>
            <a:pPr lvl="2"/>
            <a:endParaRPr lang="th-TH" b="1" dirty="0"/>
          </a:p>
          <a:p>
            <a:pPr lvl="5"/>
            <a:endParaRPr lang="th-TH" b="1" dirty="0"/>
          </a:p>
          <a:p>
            <a:pPr lvl="5"/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5" name="รูปภาพ 4" descr="C:\Users\Pachan\Desktop\94583502_540631270224021_5361202148526784512_n.jpg">
            <a:extLst>
              <a:ext uri="{FF2B5EF4-FFF2-40B4-BE49-F238E27FC236}">
                <a16:creationId xmlns:a16="http://schemas.microsoft.com/office/drawing/2014/main" id="{9273E762-CCAA-C1E3-D66A-3290AAB0CFD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191796"/>
            <a:ext cx="3600400" cy="166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C:\Users\Pachan\Desktop\67833690_508284863261716_7380741332119060480_n.jpg">
            <a:extLst>
              <a:ext uri="{FF2B5EF4-FFF2-40B4-BE49-F238E27FC236}">
                <a16:creationId xmlns:a16="http://schemas.microsoft.com/office/drawing/2014/main" id="{8F1B0C38-0E07-61AF-E021-0DA69F77A32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544" y="5076091"/>
            <a:ext cx="4104456" cy="171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1928802"/>
            <a:ext cx="8229600" cy="4357718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การประสานงานภายนอกและภาคีเครือข่าย</a:t>
            </a:r>
          </a:p>
          <a:p>
            <a:pPr lvl="1"/>
            <a:endParaRPr lang="th-TH" b="1" dirty="0"/>
          </a:p>
          <a:p>
            <a:pPr lvl="2"/>
            <a:endParaRPr lang="th-TH" b="1" dirty="0"/>
          </a:p>
          <a:p>
            <a:pPr lvl="2"/>
            <a:endParaRPr lang="th-TH" b="1" dirty="0"/>
          </a:p>
          <a:p>
            <a:pPr lvl="5"/>
            <a:endParaRPr lang="th-TH" b="1" dirty="0"/>
          </a:p>
          <a:p>
            <a:pPr lvl="5"/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186D6BA-7253-A689-946E-1FA8CE0BC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92142"/>
            <a:ext cx="2880320" cy="363423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566013B-6C1A-86AC-A304-D358A15A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43" y="2492142"/>
            <a:ext cx="3086100" cy="385610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143116"/>
            <a:ext cx="8229600" cy="3983047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บทบาทภาคีเครือข่ายมีส่วนร่วมในการดำเนินงานพัฒนางาน</a:t>
            </a:r>
          </a:p>
          <a:p>
            <a:pPr lvl="1"/>
            <a:r>
              <a:rPr lang="th-TH" b="1" dirty="0"/>
              <a:t>พัฒนาสถานบริการ (รพ</a:t>
            </a:r>
            <a:r>
              <a:rPr lang="en-US" b="1" dirty="0"/>
              <a:t>.</a:t>
            </a:r>
            <a:r>
              <a:rPr lang="th-TH" b="1" dirty="0"/>
              <a:t>สต</a:t>
            </a:r>
            <a:r>
              <a:rPr lang="en-US" b="1" dirty="0"/>
              <a:t>.</a:t>
            </a:r>
            <a:r>
              <a:rPr lang="th-TH" b="1" dirty="0"/>
              <a:t>)</a:t>
            </a:r>
            <a:r>
              <a:rPr lang="en-US" b="1" dirty="0"/>
              <a:t> </a:t>
            </a:r>
            <a:r>
              <a:rPr lang="th-TH" b="1" dirty="0"/>
              <a:t>ใช้กระบวนการคณะกรรมการพัฒนา รพ</a:t>
            </a:r>
            <a:r>
              <a:rPr lang="en-US" b="1" dirty="0"/>
              <a:t>.</a:t>
            </a:r>
            <a:r>
              <a:rPr lang="th-TH" b="1" dirty="0"/>
              <a:t>สต</a:t>
            </a:r>
            <a:r>
              <a:rPr lang="en-US" b="1" dirty="0"/>
              <a:t>.</a:t>
            </a:r>
            <a:r>
              <a:rPr lang="th-TH" b="1" dirty="0"/>
              <a:t>ช่วยระดมความคิด พิจารณาส่วนขาด และวางแผนการพัฒนา ระดมทรัพยากรในการพัฒนา</a:t>
            </a:r>
            <a:endParaRPr lang="en-US" b="1" dirty="0"/>
          </a:p>
          <a:p>
            <a:pPr lvl="1"/>
            <a:r>
              <a:rPr lang="th-TH" b="1" dirty="0"/>
              <a:t>พัฒนาระบบงาน </a:t>
            </a:r>
            <a:r>
              <a:rPr lang="en-US" b="1" dirty="0"/>
              <a:t> </a:t>
            </a:r>
            <a:r>
              <a:rPr lang="th-TH" b="1" dirty="0"/>
              <a:t>ใช้กระบวนการนำข้อมูลที่เป็นปัญหา นำเสนอต่อ ชุมชน เครือข่ายสุขภาพทุกภาคส่วนเพื่อร่วมดำเนินงานและจัดระบบให้มุ่งสู่ความยั่งยืน เช่น โครงการเกี่ยวกับการป้องกันโรคโควิด </a:t>
            </a:r>
            <a:r>
              <a:rPr lang="en-US" b="1" dirty="0"/>
              <a:t>19</a:t>
            </a:r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539552" y="1772816"/>
            <a:ext cx="8229600" cy="3983047"/>
          </a:xfrm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บทบาทภาคีเครือข่ายมีส่วนร่วมในการดำเนินงานพัฒนาสถานบริการ</a:t>
            </a:r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การให้ความสำคัญกับประชาชน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02AB9C6-EF02-4FAD-5614-EF960A22E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3130808" cy="234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1150A45-C0A5-990F-FA52-9DFAB864B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76872"/>
            <a:ext cx="3346832" cy="2348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2DFDC1B-2E8E-9C39-0690-9FEC259C1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24978"/>
            <a:ext cx="3059832" cy="229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500034" y="1857364"/>
            <a:ext cx="8229600" cy="3983047"/>
          </a:xfrm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บทบาทภาคีเครือข่ายมีส่วนร่วมในการดำเนินงานพัฒนางาน</a:t>
            </a:r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8" name="รูปภาพ 7" descr="C:\Users\Pachan\Desktop\67833690_508284863261716_7380741332119060480_n.jpg">
            <a:extLst>
              <a:ext uri="{FF2B5EF4-FFF2-40B4-BE49-F238E27FC236}">
                <a16:creationId xmlns:a16="http://schemas.microsoft.com/office/drawing/2014/main" id="{4BE4AF34-2363-412E-06E8-E7003D55389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998" y="2428867"/>
            <a:ext cx="2789482" cy="37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SER\Desktop\รูป อสม\DSC00380.JPG">
            <a:extLst>
              <a:ext uri="{FF2B5EF4-FFF2-40B4-BE49-F238E27FC236}">
                <a16:creationId xmlns:a16="http://schemas.microsoft.com/office/drawing/2014/main" id="{EE0BBDF0-CF65-EB70-3AD6-93FA9C50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8867"/>
            <a:ext cx="2880320" cy="37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0D8B9D1-6587-2BF5-12D5-7704975CC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70" y="2428867"/>
            <a:ext cx="3027528" cy="360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1928802"/>
            <a:ext cx="8229600" cy="3625857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การสร้างความสัมพันธ์ กับชุมชน</a:t>
            </a:r>
          </a:p>
          <a:p>
            <a:pPr lvl="1"/>
            <a:r>
              <a:rPr lang="th-TH" b="1" dirty="0"/>
              <a:t>กลวิธี	ใช้กระบวนการมีส่วนร่วมในชุมชนและเป็นเนื้อเดียวกับชุมชน ปฏิบัติตนตามวิถีชีวิต และปฏิทินชุมชน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07A99AD-1F6A-D9FA-D36A-458BC8FC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63" y="3645024"/>
            <a:ext cx="3346832" cy="269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AE9A47C-9EA6-D9BE-6D3D-3D1F029E7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09634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66800" y="1143000"/>
            <a:ext cx="7472386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		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357290" y="500042"/>
            <a:ext cx="700092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กระบวนการทำงานร่วมกัน และสร้างสัมพันธ์ที่ดี กับภาคีเครือข่าย</a:t>
            </a:r>
          </a:p>
        </p:txBody>
      </p:sp>
      <p:pic>
        <p:nvPicPr>
          <p:cNvPr id="8" name="ตัวยึดเนื้อหา 8" descr="F:\รูปเตรียม พอสว.ป่าชัน +อ.เข้มแข็ง20-02-54\DSCF0893.JPG">
            <a:extLst>
              <a:ext uri="{FF2B5EF4-FFF2-40B4-BE49-F238E27FC236}">
                <a16:creationId xmlns:a16="http://schemas.microsoft.com/office/drawing/2014/main" id="{CFD4F9B3-9EFD-E3D2-50C0-70DB7A978400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15972"/>
            <a:ext cx="3312368" cy="2475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1" descr="DSC05973">
            <a:extLst>
              <a:ext uri="{FF2B5EF4-FFF2-40B4-BE49-F238E27FC236}">
                <a16:creationId xmlns:a16="http://schemas.microsoft.com/office/drawing/2014/main" id="{8C088E21-5AF8-1698-D3EC-5014901A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 contrast="18000"/>
          </a:blip>
          <a:srcRect/>
          <a:stretch>
            <a:fillRect/>
          </a:stretch>
        </p:blipFill>
        <p:spPr>
          <a:xfrm>
            <a:off x="5154806" y="1121724"/>
            <a:ext cx="3024505" cy="2279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981865A-3749-760F-0CFD-48F7DB598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707488"/>
            <a:ext cx="3031247" cy="238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4F88BA0-2256-A536-0B9F-39262B836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0724"/>
            <a:ext cx="3048000" cy="2362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เนื้อหา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ชื่อหน่วยงาน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สถานที่ตั้ง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	: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หมู่ที่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3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ตำบลป่าชัน อำเภอพลับพลาชัยจังหวัดบุรีรัมย์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ปีที่ก่อตั้ง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		: 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2540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โทรศัพท์		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:   089-8413136</a:t>
            </a:r>
          </a:p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E-Mail 		: </a:t>
            </a:r>
            <a:r>
              <a:rPr lang="en-US" sz="2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rkrodprakhon@gmail.com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33411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รูป\รูปคณะกรรมการพัฒนา รพ.สต.บ้านโคกขมิ้น\IMG_2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19200"/>
            <a:ext cx="3200401" cy="249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สี่เหลี่ยมผืนผ้า 8"/>
          <p:cNvSpPr/>
          <p:nvPr/>
        </p:nvSpPr>
        <p:spPr>
          <a:xfrm>
            <a:off x="1357290" y="214290"/>
            <a:ext cx="700092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กระบวนการทำงานร่วมกัน และสร้างสัมพันธ์ที่ดี กับภาคีเครือข่าย</a:t>
            </a:r>
          </a:p>
        </p:txBody>
      </p:sp>
      <p:pic>
        <p:nvPicPr>
          <p:cNvPr id="8" name="รูปภาพ 7" descr="C:\Users\Pachan\Desktop\88280860_195661658331528_3925763879941963776_n.jpg">
            <a:extLst>
              <a:ext uri="{FF2B5EF4-FFF2-40B4-BE49-F238E27FC236}">
                <a16:creationId xmlns:a16="http://schemas.microsoft.com/office/drawing/2014/main" id="{D40143E6-D7E6-2C26-8826-211F8B77C7A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2419" y="3861048"/>
            <a:ext cx="4104456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69511A-00C6-EE55-4934-D7EC31B0B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1219200"/>
            <a:ext cx="4030437" cy="24978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1357290" y="214290"/>
            <a:ext cx="700092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กระบวนการทำงานร่วมกัน และสร้างสัมพันธ์ที่ดี กับภาคีเครือข่าย</a:t>
            </a:r>
          </a:p>
        </p:txBody>
      </p:sp>
      <p:pic>
        <p:nvPicPr>
          <p:cNvPr id="3075" name="Picture 3" descr="G:\ภาพกิจกกรมกล้องดำ\ภาพกิจกรรม\IMG_25601203_113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938" y="3990574"/>
            <a:ext cx="4092550" cy="2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C:\Users\Pachan\Desktop\งานและรูป นสค\20871.jpg">
            <a:extLst>
              <a:ext uri="{FF2B5EF4-FFF2-40B4-BE49-F238E27FC236}">
                <a16:creationId xmlns:a16="http://schemas.microsoft.com/office/drawing/2014/main" id="{F1AB88D5-466D-770D-789D-170A40188B5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367240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E:\รูปภาพออก  61\20180629_120838.jpg">
            <a:extLst>
              <a:ext uri="{FF2B5EF4-FFF2-40B4-BE49-F238E27FC236}">
                <a16:creationId xmlns:a16="http://schemas.microsoft.com/office/drawing/2014/main" id="{2C0B293E-57C4-D88C-78F8-FCE4A14F244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88232"/>
            <a:ext cx="3672408" cy="2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BB56493-1FA7-44EC-BA7F-E67BB396C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938" y="908720"/>
            <a:ext cx="412752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3269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3926" y="260648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755576" y="1916113"/>
            <a:ext cx="7632847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หมวดที่ 3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การมุ่งเน้นทรัพยากรบุคคล</a:t>
            </a:r>
          </a:p>
        </p:txBody>
      </p:sp>
      <p:sp>
        <p:nvSpPr>
          <p:cNvPr id="2662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600"/>
              </a:spcBef>
            </a:pPr>
            <a:r>
              <a:rPr 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th-TH" sz="3400" dirty="0">
              <a:solidFill>
                <a:srgbClr val="0051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7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06"/>
            <a:ext cx="8229600" cy="3625857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การจัดอัตรากำลังด้านสุขภาพ</a:t>
            </a:r>
          </a:p>
          <a:p>
            <a:r>
              <a:rPr lang="th-TH" b="1" dirty="0">
                <a:solidFill>
                  <a:srgbClr val="0000FF"/>
                </a:solidFill>
              </a:rPr>
              <a:t>โครงสร้างขององค์กร</a:t>
            </a:r>
          </a:p>
          <a:p>
            <a:pPr lvl="1"/>
            <a:r>
              <a:rPr lang="th-TH" b="1" dirty="0"/>
              <a:t>เจ้าหน้าที่สาธารณสุข 	จำนวน   </a:t>
            </a:r>
            <a:r>
              <a:rPr lang="en-US" b="1" dirty="0"/>
              <a:t>6 </a:t>
            </a:r>
            <a:r>
              <a:rPr lang="th-TH" b="1" dirty="0"/>
              <a:t>คน </a:t>
            </a:r>
            <a:r>
              <a:rPr lang="th-TH" b="1" dirty="0" err="1"/>
              <a:t>สห</a:t>
            </a:r>
            <a:r>
              <a:rPr lang="th-TH" b="1" dirty="0"/>
              <a:t>วิชาชีพ</a:t>
            </a:r>
          </a:p>
          <a:p>
            <a:pPr lvl="1"/>
            <a:r>
              <a:rPr lang="th-TH" b="1" dirty="0"/>
              <a:t>ลูกจ้างตามลักษณะงาน	จำนวน </a:t>
            </a:r>
            <a:r>
              <a:rPr lang="en-US" b="1" dirty="0"/>
              <a:t>2 </a:t>
            </a:r>
            <a:r>
              <a:rPr lang="th-TH" b="1" dirty="0"/>
              <a:t>คน</a:t>
            </a:r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การให้ความสำคัญกับบุคลากร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1214422"/>
            <a:ext cx="8229600" cy="4340237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การจัดอัตรากำลังด้านสุขภาพ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157344"/>
              </p:ext>
            </p:extLst>
          </p:nvPr>
        </p:nvGraphicFramePr>
        <p:xfrm>
          <a:off x="928663" y="1857364"/>
          <a:ext cx="7715303" cy="4304191"/>
        </p:xfrm>
        <a:graphic>
          <a:graphicData uri="http://schemas.openxmlformats.org/drawingml/2006/table">
            <a:tbl>
              <a:tblPr/>
              <a:tblGrid>
                <a:gridCol w="47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9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4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ลำดับ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วิชาชีพ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เกณฑ์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PCC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ประจำ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สนับ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สนุน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หมายเหตุ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แพทย์เวชศาสตร์ครอบครัว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ทันตแพทย์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30,000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เภสัชกร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30,000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เจ้าพนักงานเภสัชกรรม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กายภาพบำบัด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30,000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พยาบาลวิชาชีพ/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พยาบาลเวชปฏิบัติ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 2,500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1 : 2,229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ทันตา</a:t>
                      </a:r>
                      <a:r>
                        <a:rPr lang="th-TH" sz="2000" b="1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ภิ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บาล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นักวิชาการสาธารณสุข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/</a:t>
                      </a: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จพ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</a:t>
                      </a: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สาธารณสุข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 2,500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1 : 2,229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4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แพทย์แผนไทย/ผู้ช่วยแพทย์แผนไทย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500034" y="2000240"/>
            <a:ext cx="8229600" cy="3625857"/>
          </a:xfrm>
        </p:spPr>
        <p:txBody>
          <a:bodyPr>
            <a:normAutofit lnSpcReduction="10000"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การสร้างความผาสุกและความพึงพอใจแก่บุคลากร</a:t>
            </a:r>
          </a:p>
          <a:p>
            <a:pPr lvl="1"/>
            <a:r>
              <a:rPr lang="th-TH" b="1" dirty="0"/>
              <a:t>การสร้างความผูกพันกับองค์กร ร่วมด้วย  ช่วยกัน</a:t>
            </a:r>
          </a:p>
          <a:p>
            <a:pPr lvl="1"/>
            <a:r>
              <a:rPr lang="th-TH" b="1" dirty="0"/>
              <a:t>การจัดคนให้เหมาะสมกับงาน</a:t>
            </a:r>
          </a:p>
          <a:p>
            <a:pPr lvl="1"/>
            <a:r>
              <a:rPr lang="th-TH" b="1" dirty="0"/>
              <a:t>จัดบรรยากาศและสิ่งแวดล้อมให้ทำงานอย่างมีความสุข</a:t>
            </a:r>
          </a:p>
          <a:p>
            <a:pPr lvl="1"/>
            <a:r>
              <a:rPr lang="th-TH" b="1" dirty="0"/>
              <a:t>จัดสวัสดิการให้บุคลากร เช่น การรับประทานอาหารร่วมกัน การให้รางวัล การศึกษาดูงาน ฯลฯ</a:t>
            </a:r>
          </a:p>
          <a:p>
            <a:pPr lvl="1"/>
            <a:r>
              <a:rPr lang="th-TH" b="1" dirty="0"/>
              <a:t>สร้างความมั่นใจในการทำงานว่ามีความมั่นคง ก้าวหน้า มีความภาคภูมิใจในงานที่ตนทำ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การให้ความสำคัญกับบุคลากร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การให้ความสำคัญกับบุคลากร</a:t>
            </a:r>
          </a:p>
        </p:txBody>
      </p:sp>
      <p:pic>
        <p:nvPicPr>
          <p:cNvPr id="14" name="รูปภาพ 13" descr="G:\ภาพกิจกกรมกล้องดำ\ภาพกิจกรรม\IMG_25601203_1135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8" y="4489250"/>
            <a:ext cx="3490848" cy="195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50A4E9D-493E-4E9E-184D-66B8A21EA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8132"/>
            <a:ext cx="3607792" cy="237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B397741-4BF2-BCAF-82AA-980D939296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14" y="4468959"/>
            <a:ext cx="3375910" cy="214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1A552C8-E04B-09D6-382F-1E80BD887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803" y="1781948"/>
            <a:ext cx="3349709" cy="251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2000240"/>
            <a:ext cx="8229600" cy="4214842"/>
          </a:xfrm>
        </p:spPr>
        <p:txBody>
          <a:bodyPr/>
          <a:lstStyle/>
          <a:p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85720" y="1214422"/>
            <a:ext cx="8643998" cy="892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การเสริมพลังประชาชนและครอบครัวให้มีศักยภาพในการดูแลสุขภาพตนเอง  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Self care)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A76EFAF-D6F8-1FB5-4797-D49F9A7B9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1" y="2185138"/>
            <a:ext cx="2661955" cy="384504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871651B-008A-C6D2-ED7A-576183287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51" y="2176821"/>
            <a:ext cx="3024337" cy="384504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1BEFD6E-DC82-643F-D82C-E4D37C774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82" y="2186125"/>
            <a:ext cx="2509179" cy="3844059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06"/>
            <a:ext cx="8229600" cy="3625857"/>
          </a:xfrm>
        </p:spPr>
        <p:txBody>
          <a:bodyPr/>
          <a:lstStyle/>
          <a:p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428860" y="1142984"/>
            <a:ext cx="407196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การให้ความสำคัญกับภาคีเครือข่าย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0BECE73-0D43-226D-DF02-41BC4BD71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85926"/>
            <a:ext cx="2786082" cy="44291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403231-6800-18FC-7218-07561976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778204"/>
            <a:ext cx="2643205" cy="4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AD28885-38BE-C047-1AC2-B7EEFA3B4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2" y="1778204"/>
            <a:ext cx="2643205" cy="443687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3926" y="260648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755576" y="1916113"/>
            <a:ext cx="7632847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การบริการดี</a:t>
            </a:r>
          </a:p>
        </p:txBody>
      </p:sp>
      <p:sp>
        <p:nvSpPr>
          <p:cNvPr id="2662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600"/>
              </a:spcBef>
            </a:pPr>
            <a:r>
              <a:rPr 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th-TH" sz="3400" dirty="0">
              <a:solidFill>
                <a:srgbClr val="0051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C:\Users\Pachan\Desktop\images.jpg">
            <a:extLst>
              <a:ext uri="{FF2B5EF4-FFF2-40B4-BE49-F238E27FC236}">
                <a16:creationId xmlns:a16="http://schemas.microsoft.com/office/drawing/2014/main" id="{46E19F14-5342-17F5-BC75-5464780A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矩形 7">
            <a:extLst>
              <a:ext uri="{FF2B5EF4-FFF2-40B4-BE49-F238E27FC236}">
                <a16:creationId xmlns:a16="http://schemas.microsoft.com/office/drawing/2014/main" id="{2198503D-C3B4-3434-4100-5AA38A03B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6694488"/>
            <a:ext cx="6477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3"/>
              </a:rPr>
              <a:t>www.1ppt.com/moban/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4"/>
              </a:rPr>
              <a:t>www.1ppt.com/hangye/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5"/>
              </a:rPr>
              <a:t>www.1ppt.com/jieri/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www.1ppt.com/sucai/</a:t>
            </a:r>
            <a:endParaRPr lang="en-US" altLang="zh-CN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7"/>
              </a:rPr>
              <a:t>www.1ppt.com/beijing/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8"/>
              </a:rPr>
              <a:t>www.1ppt.com/tubiao/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9"/>
              </a:rPr>
              <a:t>www.1ppt.com/xiazai/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0"/>
              </a:rPr>
              <a:t>www.1ppt.com/powerpoint/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Word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1"/>
              </a:rPr>
              <a:t>www.1ppt.com/word/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Excel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2"/>
              </a:rPr>
              <a:t>www.1ppt.com/excel/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3"/>
              </a:rPr>
              <a:t>www.1ppt.com/ziliao/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4"/>
              </a:rPr>
              <a:t>www.1ppt.com/kejian/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5"/>
              </a:rPr>
              <a:t>www.1ppt.com/fanwen/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6"/>
              </a:rPr>
              <a:t>www.1ppt.com/shiti/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7"/>
              </a:rPr>
              <a:t>www.1ppt.com/jiaoan/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  <a:endParaRPr lang="zh-CN" altLang="en-US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8196" name="图片 2">
            <a:extLst>
              <a:ext uri="{FF2B5EF4-FFF2-40B4-BE49-F238E27FC236}">
                <a16:creationId xmlns:a16="http://schemas.microsoft.com/office/drawing/2014/main" id="{D90A2857-F446-2CA7-70DA-706E89081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602288"/>
            <a:ext cx="91424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ตัวยึดเนื้อหา 4">
            <a:extLst>
              <a:ext uri="{FF2B5EF4-FFF2-40B4-BE49-F238E27FC236}">
                <a16:creationId xmlns:a16="http://schemas.microsoft.com/office/drawing/2014/main" id="{EC36E823-3FF9-2F12-3F1B-55102E5D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2349500"/>
            <a:ext cx="8108950" cy="273526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altLang="th-TH" sz="3200" b="1" dirty="0"/>
              <a:t>พัฒนามาตรฐานบริการ</a:t>
            </a:r>
          </a:p>
          <a:p>
            <a:pPr algn="ctr"/>
            <a:endParaRPr lang="en-US" altLang="th-TH" sz="3200" dirty="0"/>
          </a:p>
          <a:p>
            <a:pPr algn="ctr"/>
            <a:r>
              <a:rPr lang="th-TH" altLang="th-TH" sz="3200" b="1" dirty="0"/>
              <a:t>เพื่อชาวประชามีสุขภาพที่ดี</a:t>
            </a:r>
            <a:endParaRPr lang="en-US" altLang="th-TH" sz="3200" dirty="0"/>
          </a:p>
          <a:p>
            <a:pPr algn="ctr"/>
            <a:endParaRPr lang="th-TH" altLang="th-TH" sz="3200" b="1" dirty="0"/>
          </a:p>
          <a:p>
            <a:pPr algn="ctr"/>
            <a:r>
              <a:rPr lang="th-TH" altLang="th-TH" sz="3200" b="1" dirty="0"/>
              <a:t>บนวิถีเศรษฐกิจพอเพียง</a:t>
            </a:r>
          </a:p>
          <a:p>
            <a:pPr algn="ctr"/>
            <a:endParaRPr lang="th-TH" altLang="th-TH" sz="3200" b="1" dirty="0"/>
          </a:p>
          <a:p>
            <a:pPr algn="ctr"/>
            <a:endParaRPr lang="en-US" alt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2D28248-F49F-51AB-8A19-498FC7DA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66738"/>
            <a:ext cx="2303462" cy="101600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altLang="en-US" sz="6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sz="60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</a:t>
            </a:r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4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การบริการดี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1450339" y="4197939"/>
            <a:ext cx="6521335" cy="4477365"/>
          </a:xfrm>
        </p:spPr>
        <p:txBody>
          <a:bodyPr/>
          <a:lstStyle/>
          <a:p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47664" y="1052736"/>
            <a:ext cx="662473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การจัดระบบบริการครอบคลุมประเภทและประชากรกลุ่มเป้าหมาย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02DB6D-8B8E-AE0C-EBC5-B9F9C11B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2868481" cy="24386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75AFFE9-3BB3-B1DC-A857-8CB7A3297733}"/>
              </a:ext>
            </a:extLst>
          </p:cNvPr>
          <p:cNvSpPr/>
          <p:nvPr/>
        </p:nvSpPr>
        <p:spPr>
          <a:xfrm>
            <a:off x="4139952" y="5555971"/>
            <a:ext cx="72008" cy="24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373DE967-2C10-0D05-7D49-1B589858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40758"/>
            <a:ext cx="2794000" cy="2372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6F3FE22-89A5-8D1A-8E54-CC599A87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89" y="1700808"/>
            <a:ext cx="3416656" cy="243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C5830C8-0437-F4BB-74C6-E8BE2786B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22" y="1749831"/>
            <a:ext cx="3323111" cy="249289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4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การบริการดี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06"/>
            <a:ext cx="8229600" cy="3625857"/>
          </a:xfrm>
        </p:spPr>
        <p:txBody>
          <a:bodyPr/>
          <a:lstStyle/>
          <a:p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47664" y="1052736"/>
            <a:ext cx="662473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การจัดระบบบริการครอบคลุมประเภทและประชากรกลุ่มเป้าหมาย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420775B-61EB-3103-723B-734625501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75956"/>
            <a:ext cx="2843808" cy="213285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41B9B7D-073F-0BCC-3FA3-DB129BAE6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75957"/>
            <a:ext cx="2915816" cy="213285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CABB80C-D6CE-4DBA-37E3-9C78D7228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7" y="1575956"/>
            <a:ext cx="2340768" cy="213285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17C22E7-93E0-DB60-77D3-F372D10C7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92251"/>
            <a:ext cx="4104456" cy="224999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6DD001D-DCD3-77E7-AC4D-D0A9765A22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92251"/>
            <a:ext cx="3707903" cy="224999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>
            <a:extLst>
              <a:ext uri="{FF2B5EF4-FFF2-40B4-BE49-F238E27FC236}">
                <a16:creationId xmlns:a16="http://schemas.microsoft.com/office/drawing/2014/main" id="{473F0F04-2685-E727-2068-80CDD288FC3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885183" y="3435182"/>
            <a:ext cx="4122073" cy="3090161"/>
          </a:xfr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FF55070-E1A9-A763-D76A-2837B8EB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4427984" cy="33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345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3926" y="260648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 eaLnBrk="1" hangingPunct="1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755576" y="1916113"/>
            <a:ext cx="7632847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ประชาชนสุขภาพดี</a:t>
            </a:r>
          </a:p>
        </p:txBody>
      </p:sp>
      <p:sp>
        <p:nvSpPr>
          <p:cNvPr id="2662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600"/>
              </a:spcBef>
            </a:pPr>
            <a:r>
              <a:rPr 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โรงพยาบาลส่งเสริมสุขภาพตำบลบ้านป่าชัน</a:t>
            </a:r>
            <a:endParaRPr lang="th-TH" sz="3400" dirty="0">
              <a:solidFill>
                <a:srgbClr val="0051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74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5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ประชาชนสุขภาพดี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06"/>
            <a:ext cx="8229600" cy="3625857"/>
          </a:xfrm>
        </p:spPr>
        <p:txBody>
          <a:bodyPr/>
          <a:lstStyle/>
          <a:p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491880" y="1052736"/>
            <a:ext cx="223224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ผลลัพธ์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8803180-90E9-1C72-AE23-6D4A449AA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90310"/>
            <a:ext cx="3672408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7DFCD31-A724-C17A-81D2-1B26C9F1D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35764"/>
            <a:ext cx="3672408" cy="2549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B5AEB86-2E68-F051-6C76-CAED9B447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293096"/>
            <a:ext cx="3672408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6509D6C-4C15-CB46-988A-690B895A0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467" y="1790310"/>
            <a:ext cx="3629997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5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ประชาชนสุขภาพดี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06"/>
            <a:ext cx="8229600" cy="3625857"/>
          </a:xfrm>
        </p:spPr>
        <p:txBody>
          <a:bodyPr/>
          <a:lstStyle/>
          <a:p>
            <a:endParaRPr lang="th-TH" b="1" dirty="0"/>
          </a:p>
          <a:p>
            <a:pPr lvl="1"/>
            <a:endParaRPr lang="th-TH" b="1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275856" y="1052736"/>
            <a:ext cx="23762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ผลลัพธ์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E163D69-1FF3-4A6E-2351-1FA2EABC4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82" y="1575956"/>
            <a:ext cx="4194212" cy="2993504"/>
          </a:xfrm>
          <a:prstGeom prst="rect">
            <a:avLst/>
          </a:prstGeom>
        </p:spPr>
      </p:pic>
      <p:pic>
        <p:nvPicPr>
          <p:cNvPr id="10" name="Picture 12" descr="DSC05974">
            <a:extLst>
              <a:ext uri="{FF2B5EF4-FFF2-40B4-BE49-F238E27FC236}">
                <a16:creationId xmlns:a16="http://schemas.microsoft.com/office/drawing/2014/main" id="{81A34DD8-C72F-4B5D-9826-4872E8CF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80528" y="4653136"/>
            <a:ext cx="3248050" cy="1971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B8EEBD1-B319-E2AB-94D6-167F4F3F4E8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364" y="4681454"/>
            <a:ext cx="2809144" cy="1971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FC2B69C-74F5-B048-B682-71DB107B9E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81454"/>
            <a:ext cx="3419548" cy="1971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chan\Desktop\1348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99D33FC6-DE24-6D8A-5558-04C26478F6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การพัฒนารูปแบบการมีส่วนร่วมของภาคีเครือข่ายในการป้องกันและควบคุมโรคติดเชื้อไวรัสโค</a:t>
            </a:r>
            <a:r>
              <a:rPr lang="th-TH" sz="3600" b="1" dirty="0" err="1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โร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นา </a:t>
            </a:r>
            <a:r>
              <a:rPr lang="en-US" sz="3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2019 (COVID - 19) </a:t>
            </a:r>
            <a:r>
              <a:rPr lang="th-TH" sz="3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ตำบลป่าชัน  อำเภอพลับพลาชัย  จังหวัดบุรีรัมย์</a:t>
            </a:r>
            <a:endParaRPr lang="en-US" sz="36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D314ACC-0A1B-0779-0859-4C07395B26E5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R2R</a:t>
            </a:r>
            <a:endParaRPr lang="th-TH" sz="5400" dirty="0"/>
          </a:p>
        </p:txBody>
      </p:sp>
    </p:spTree>
    <p:extLst>
      <p:ext uri="{BB962C8B-B14F-4D97-AF65-F5344CB8AC3E}">
        <p14:creationId xmlns:p14="http://schemas.microsoft.com/office/powerpoint/2010/main" val="12543506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4BA75112-9FFA-381D-9D99-B95B76B0C14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การวิจัยครั้งนี้เป็นการวิจัยเชิงปฏิบัติการแบบมีส่วนร่วม โดยมีวัตถุประสงค์เพื่อพัฒนารูปแบบการมีส่วนร่วมของภาคีเครือข่ายในการป้องกันและควบคุมโรค </a:t>
            </a:r>
            <a:r>
              <a:rPr lang="en-US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 - 19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ดำเนินการตั้งแต่เดือน สิงหาคมถึงเดือนตุลาคม </a:t>
            </a:r>
            <a:r>
              <a:rPr lang="en-US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2564</a:t>
            </a:r>
            <a:endParaRPr lang="th-TH" b="1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720C90F-2C1B-3AD2-B692-0B907090349A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วัตถุประสงค์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val="22868966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81F45047-7953-A559-5925-63ABCF1380B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กลุ่มตัวอย่าง จำนวน </a:t>
            </a:r>
            <a:r>
              <a:rPr lang="en-US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105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คน มาจากตัวแทนหน่วยงานที่เกี่ยวข้อง ตัวแทนชุมชน ซึ่งถูกคัดเลือกแบบเจาะจงให้เข้าร่วมในกระบวนการ </a:t>
            </a:r>
            <a:r>
              <a:rPr lang="en-US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4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กระบวนการหลัก มีเครื่องมือ </a:t>
            </a:r>
            <a:r>
              <a:rPr lang="en-US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4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ประเภทที่ใช้ในการวิจัยครั้งนี้ คือ แบบสอบถามเพื่อศึกษาลักษณะประชากร กระบวนการประชุมเชิงปฏิบัติการ แผนงานและโครงการในการดำเนินงาน และแบบสอบถามความคิดเห็นเพื่อประเมินรูปแบบ วิเคราะห์ข้อมูลด้วยสถิติเชิงพรรณนา</a:t>
            </a:r>
            <a:endParaRPr lang="th-TH" b="1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3C9103CD-4243-2815-2D46-B08B1182BB47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กลุ่มตัวอย่าง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71504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Users\Pachan\Desktop\images.jpg">
            <a:extLst>
              <a:ext uri="{FF2B5EF4-FFF2-40B4-BE49-F238E27FC236}">
                <a16:creationId xmlns:a16="http://schemas.microsoft.com/office/drawing/2014/main" id="{FFB7F711-50F5-8712-5F00-0E5D5E9A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矩形 7">
            <a:extLst>
              <a:ext uri="{FF2B5EF4-FFF2-40B4-BE49-F238E27FC236}">
                <a16:creationId xmlns:a16="http://schemas.microsoft.com/office/drawing/2014/main" id="{73E73006-0DD4-8A56-96D2-9B9AF53D9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6694488"/>
            <a:ext cx="6477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3"/>
              </a:rPr>
              <a:t>www.1ppt.com/moban/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4"/>
              </a:rPr>
              <a:t>www.1ppt.com/hangye/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5"/>
              </a:rPr>
              <a:t>www.1ppt.com/jieri/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6"/>
              </a:rPr>
              <a:t>www.1ppt.com/sucai/</a:t>
            </a:r>
            <a:endParaRPr lang="en-US" altLang="zh-CN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7"/>
              </a:rPr>
              <a:t>www.1ppt.com/beijing/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8"/>
              </a:rPr>
              <a:t>www.1ppt.com/tubiao/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9"/>
              </a:rPr>
              <a:t>www.1ppt.com/xiazai/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0"/>
              </a:rPr>
              <a:t>www.1ppt.com/powerpoint/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</a:t>
            </a: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Word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1"/>
              </a:rPr>
              <a:t>www.1ppt.com/word/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Excel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2"/>
              </a:rPr>
              <a:t>www.1ppt.com/excel/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3"/>
              </a:rPr>
              <a:t>www.1ppt.com/ziliao/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   PPT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4"/>
              </a:rPr>
              <a:t>www.1ppt.com/kejian/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5"/>
              </a:rPr>
              <a:t>www.1ppt.com/fanwen/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     </a:t>
            </a:r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6"/>
              </a:rPr>
              <a:t>www.1ppt.com/shiti/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zh-CN" altLang="en-US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  <a:hlinkClick r:id="rId17"/>
              </a:rPr>
              <a:t>www.1ppt.com/jiaoan/</a:t>
            </a:r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</a:p>
          <a:p>
            <a:pPr eaLnBrk="1" hangingPunct="1"/>
            <a:r>
              <a:rPr lang="en-US" altLang="zh-CN" sz="100">
                <a:solidFill>
                  <a:srgbClr val="4A452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</a:t>
            </a:r>
            <a:endParaRPr lang="zh-CN" altLang="en-US" sz="100">
              <a:solidFill>
                <a:srgbClr val="4A452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9220" name="图片 2">
            <a:extLst>
              <a:ext uri="{FF2B5EF4-FFF2-40B4-BE49-F238E27FC236}">
                <a16:creationId xmlns:a16="http://schemas.microsoft.com/office/drawing/2014/main" id="{ACD14EE2-66EF-8E3D-CD11-3CF3063E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602288"/>
            <a:ext cx="91424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ตัวยึดเนื้อหา 3">
            <a:extLst>
              <a:ext uri="{FF2B5EF4-FFF2-40B4-BE49-F238E27FC236}">
                <a16:creationId xmlns:a16="http://schemas.microsoft.com/office/drawing/2014/main" id="{5A310065-F166-0ACB-8183-BE61426A1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1628775"/>
            <a:ext cx="8215312" cy="46085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000" b="1" dirty="0">
                <a:latin typeface="Angsana New" panose="02020603050405020304" pitchFamily="18" charset="-34"/>
                <a:ea typeface="SimSun" panose="02010600030101010101" pitchFamily="2" charset="-122"/>
              </a:rPr>
              <a:t>1.</a:t>
            </a:r>
            <a:r>
              <a:rPr lang="en-US" altLang="th-TH" sz="3200" b="1" dirty="0">
                <a:solidFill>
                  <a:schemeClr val="bg1"/>
                </a:solidFill>
                <a:latin typeface="Angsana New" panose="02020603050405020304" pitchFamily="18" charset="-34"/>
              </a:rPr>
              <a:t> </a:t>
            </a:r>
            <a:r>
              <a:rPr lang="th-TH" altLang="en-US" sz="3200" b="1" dirty="0">
                <a:latin typeface="Angsana New" panose="02020603050405020304" pitchFamily="18" charset="-34"/>
              </a:rPr>
              <a:t>พัฒนาระบบบริการสุขภาพ</a:t>
            </a:r>
            <a:endParaRPr lang="th-TH" altLang="en-US" sz="3200" b="1" dirty="0">
              <a:solidFill>
                <a:schemeClr val="bg1"/>
              </a:solidFill>
              <a:latin typeface="Angsana New" panose="02020603050405020304" pitchFamily="18" charset="-34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000" b="1" dirty="0">
                <a:latin typeface="Angsana New" panose="02020603050405020304" pitchFamily="18" charset="-34"/>
                <a:ea typeface="SimSun" panose="02010600030101010101" pitchFamily="2" charset="-122"/>
              </a:rPr>
              <a:t>2.</a:t>
            </a:r>
            <a:r>
              <a:rPr lang="th-TH" altLang="en-US" sz="3200" b="1" dirty="0">
                <a:latin typeface="Angsana New" panose="02020603050405020304" pitchFamily="18" charset="-34"/>
              </a:rPr>
              <a:t> เพิ่มประสิทธิภาพวิชาการ</a:t>
            </a:r>
            <a:endParaRPr lang="th-TH" altLang="en-US" sz="3200" dirty="0">
              <a:latin typeface="Angsana New" panose="02020603050405020304" pitchFamily="18" charset="-34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200" b="1" dirty="0">
                <a:latin typeface="Angsana New" panose="02020603050405020304" pitchFamily="18" charset="-34"/>
              </a:rPr>
              <a:t>3. </a:t>
            </a:r>
            <a:r>
              <a:rPr lang="th-TH" altLang="en-US" sz="3200" b="1" dirty="0">
                <a:latin typeface="Angsana New" panose="02020603050405020304" pitchFamily="18" charset="-34"/>
              </a:rPr>
              <a:t>สร้างความร่วมมือด้านสุขภาพกับพันธมิตรเครือข่าย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200" b="1" dirty="0">
                <a:latin typeface="Angsana New" panose="02020603050405020304" pitchFamily="18" charset="-34"/>
              </a:rPr>
              <a:t>4.</a:t>
            </a:r>
            <a:r>
              <a:rPr lang="th-TH" altLang="en-US" sz="3200" b="1" dirty="0">
                <a:latin typeface="Angsana New" panose="02020603050405020304" pitchFamily="18" charset="-34"/>
              </a:rPr>
              <a:t> กระจายบริการสุขภาพที่มีคุณภาพแบบบูรณาการ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200" b="1" dirty="0">
                <a:latin typeface="Angsana New" panose="02020603050405020304" pitchFamily="18" charset="-34"/>
              </a:rPr>
              <a:t>5.</a:t>
            </a:r>
            <a:r>
              <a:rPr lang="th-TH" altLang="en-US" sz="3200" b="1" dirty="0">
                <a:latin typeface="Angsana New" panose="02020603050405020304" pitchFamily="18" charset="-34"/>
              </a:rPr>
              <a:t> ดำเนินงานตาม  พรบ</a:t>
            </a:r>
            <a:r>
              <a:rPr lang="en-US" altLang="th-TH" sz="3200" b="1" dirty="0">
                <a:latin typeface="Angsana New" panose="02020603050405020304" pitchFamily="18" charset="-34"/>
              </a:rPr>
              <a:t>.</a:t>
            </a:r>
            <a:r>
              <a:rPr lang="th-TH" altLang="en-US" sz="3200" b="1" dirty="0">
                <a:latin typeface="Angsana New" panose="02020603050405020304" pitchFamily="18" charset="-34"/>
              </a:rPr>
              <a:t> การสาธารณสุข</a:t>
            </a:r>
            <a:endParaRPr lang="th-TH" altLang="en-US" sz="3200" dirty="0">
              <a:latin typeface="Angsana New" panose="02020603050405020304" pitchFamily="18" charset="-34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200" dirty="0">
                <a:latin typeface="Angsana New" panose="02020603050405020304" pitchFamily="18" charset="-34"/>
              </a:rPr>
              <a:t>6.</a:t>
            </a:r>
            <a:r>
              <a:rPr lang="th-TH" altLang="en-US" sz="3200" b="1" dirty="0">
                <a:latin typeface="Angsana New" panose="02020603050405020304" pitchFamily="18" charset="-34"/>
              </a:rPr>
              <a:t> จัดบริการด้านสุขภาพที่ตอบสนองชาวประชา</a:t>
            </a:r>
            <a:endParaRPr lang="th-TH" altLang="en-US" sz="3200" dirty="0">
              <a:latin typeface="Angsana New" panose="02020603050405020304" pitchFamily="18" charset="-34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200" dirty="0">
                <a:latin typeface="Angsana New" panose="02020603050405020304" pitchFamily="18" charset="-34"/>
              </a:rPr>
              <a:t>7.</a:t>
            </a:r>
            <a:r>
              <a:rPr lang="th-TH" altLang="en-US" sz="3200" b="1" dirty="0">
                <a:latin typeface="Angsana New" panose="02020603050405020304" pitchFamily="18" charset="-34"/>
              </a:rPr>
              <a:t> สร้างหลักประกันสุขภาพถ้วนหน้า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r>
              <a:rPr lang="en-US" altLang="th-TH" sz="3200" b="1" dirty="0">
                <a:latin typeface="Angsana New" panose="02020603050405020304" pitchFamily="18" charset="-34"/>
              </a:rPr>
              <a:t>8. </a:t>
            </a:r>
            <a:r>
              <a:rPr lang="th-TH" altLang="en-US" sz="3200" b="1" dirty="0">
                <a:latin typeface="Angsana New" panose="02020603050405020304" pitchFamily="18" charset="-34"/>
              </a:rPr>
              <a:t>มุ่งสู่การเป็นสถานบริการด้านสุขภาพที่ได้มาตรฐานและเป็นเอกภาพ    </a:t>
            </a:r>
            <a:endParaRPr lang="th-TH" altLang="en-US" sz="3200" dirty="0">
              <a:latin typeface="Angsana New" panose="02020603050405020304" pitchFamily="18" charset="-34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endParaRPr lang="th-TH" altLang="en-US" sz="3200" dirty="0"/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endParaRPr lang="th-TH" altLang="en-US" sz="3200" dirty="0"/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</a:pPr>
            <a:endParaRPr lang="th-TH" altLang="en-US" sz="3200" dirty="0"/>
          </a:p>
          <a:p>
            <a:pPr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None/>
            </a:pPr>
            <a:endParaRPr lang="th-TH" alt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C9CA9506-7151-8259-5535-E31C508A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333375"/>
            <a:ext cx="2303462" cy="1014413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altLang="en-US" sz="6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sz="60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พันธกิจ</a:t>
            </a:r>
          </a:p>
        </p:txBody>
      </p:sp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580A124F-CC1E-322E-95C8-AFF4C78FA5A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th-TH" sz="44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สถิติเชิงพรรณนา</a:t>
            </a:r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 ค่าเฉลี่ย และ</a:t>
            </a:r>
            <a:r>
              <a:rPr lang="th-TH" sz="44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ร้อยละ</a:t>
            </a:r>
            <a:endParaRPr lang="th-TH" sz="4400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C0D3200-3040-E39A-4A75-5F233869A9A8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หลักการใช้สถิติ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4C654C0-7B47-02B1-2FD5-E13D4DDB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3501008"/>
            <a:ext cx="492369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5945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28CD9B31-6879-B8C0-48AB-71643E3C3A2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34888" y="1484784"/>
            <a:ext cx="8229600" cy="4824536"/>
          </a:xfrm>
        </p:spPr>
        <p:txBody>
          <a:bodyPr>
            <a:normAutofit fontScale="92500"/>
          </a:bodyPr>
          <a:lstStyle/>
          <a:p>
            <a:pPr algn="thaiDist"/>
            <a:r>
              <a:rPr lang="th-TH" b="1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การวิจัยครั้งนี้เป็นการวิจัยเชิงปฏิบัติการแบบมีส่วนร่วม (</a:t>
            </a:r>
            <a:r>
              <a:rPr lang="en-US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Participatory Action Research) </a:t>
            </a:r>
            <a:r>
              <a:rPr lang="th-TH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ทำการศึกษาตั้งแต่เดือนสิงหาคม - เดือนตุลาคม </a:t>
            </a:r>
            <a:r>
              <a:rPr lang="en-US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2564 </a:t>
            </a:r>
            <a:r>
              <a:rPr lang="th-TH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แบ่งกระบวนการ หลักออกเป็น </a:t>
            </a:r>
            <a:r>
              <a:rPr lang="en-US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4 </a:t>
            </a:r>
            <a:r>
              <a:rPr lang="th-TH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กระบวนการ ดังนี้     </a:t>
            </a:r>
          </a:p>
          <a:p>
            <a:pPr marL="82296" indent="0" algn="thaiDist">
              <a:buNone/>
            </a:pPr>
            <a:r>
              <a:rPr lang="th-TH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     กระบวนการที่ </a:t>
            </a:r>
            <a:r>
              <a:rPr lang="en-US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การสำรวจและอธิบายคุณลักษณะของประชาชนประกอบไปด้วย การศึกษาข้อมูลส่วนบุคคลความรู้เรื่องโรค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COVID-19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การมีส่วนร่วมของภาคีเครือข่ายในการป้องกันและควบคุมโรค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COVID - 19 ) </a:t>
            </a:r>
            <a:endParaRPr lang="th-TH" dirty="0"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  <a:p>
            <a:pPr marL="82296" indent="0" algn="thaiDist">
              <a:buNone/>
            </a:pPr>
            <a:r>
              <a:rPr lang="en-US" b="1" dirty="0">
                <a:latin typeface="TH SarabunPSK" panose="020B0500040200020003" pitchFamily="34" charset="-34"/>
                <a:ea typeface="Times New Roman" panose="02020603050405020304" pitchFamily="18" charset="0"/>
              </a:rPr>
              <a:t>     1.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ประชากรและกลุ่มตัวอย่าง แบ่ง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7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กลุ่ม ได้แก่ 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คณะกรรมการพัฒนา คุณภาพชีวิตระดับตำบล(พชต.)  </a:t>
            </a:r>
            <a:r>
              <a:rPr lang="en-US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,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ผู้แทนหน่วยงานของรัฐ ผู้แทนภาคเอกชนและผู้แทนภาคประชาชน </a:t>
            </a:r>
            <a:r>
              <a:rPr lang="en-US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,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(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อสม.) </a:t>
            </a:r>
            <a:r>
              <a:rPr lang="en-US" dirty="0">
                <a:latin typeface="TH SarabunPSK" panose="020B0500040200020003" pitchFamily="34" charset="-34"/>
                <a:ea typeface="Times New Roman" panose="02020603050405020304" pitchFamily="18" charset="0"/>
              </a:rPr>
              <a:t>,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กำนันผู้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/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ใหญ่บ้าน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,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บุคลากรจากองค์การบริหารส่วนตำบลป่าชัน</a:t>
            </a:r>
            <a:r>
              <a:rPr lang="en-US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,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บุคลากรจากรพ</a:t>
            </a:r>
            <a:r>
              <a:rPr lang="en-US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สต</a:t>
            </a:r>
            <a:r>
              <a:rPr lang="en-US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,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บุคลากรจาก</a:t>
            </a:r>
            <a:r>
              <a:rPr lang="en-US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dirty="0">
                <a:ea typeface="Times New Roman" panose="02020603050405020304" pitchFamily="18" charset="0"/>
                <a:cs typeface="TH SarabunPSK" panose="020B0500040200020003" pitchFamily="34" charset="-34"/>
              </a:rPr>
              <a:t>สสอ</a:t>
            </a:r>
            <a:r>
              <a:rPr lang="en-US" dirty="0"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dirty="0">
                <a:ea typeface="Times New Roman" panose="02020603050405020304" pitchFamily="18" charset="0"/>
                <a:cs typeface="TH SarabunPSK" panose="020B0500040200020003" pitchFamily="34" charset="-34"/>
              </a:rPr>
              <a:t>และ</a:t>
            </a: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บุคลากรจาก</a:t>
            </a:r>
            <a:r>
              <a:rPr lang="th-TH" dirty="0">
                <a:ea typeface="Times New Roman" panose="02020603050405020304" pitchFamily="18" charset="0"/>
                <a:cs typeface="TH SarabunPSK" panose="020B0500040200020003" pitchFamily="34" charset="-34"/>
              </a:rPr>
              <a:t> รพ</a:t>
            </a:r>
            <a:r>
              <a:rPr lang="en-US" dirty="0"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63AA134-2D07-512B-DCCA-13141E3CE1B9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วิธีดำเนินการวิจัย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6751385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067CA3A6-8378-EB0F-87C7-F58C2D051DD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3608" y="1412776"/>
            <a:ext cx="7643192" cy="4713387"/>
          </a:xfrm>
        </p:spPr>
        <p:txBody>
          <a:bodyPr/>
          <a:lstStyle/>
          <a:p>
            <a:pPr marL="82296" indent="0"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2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เครื่องมือที่ใช้ คือ แบบสอบถาม ที่ผ่านการตรวจสอบคุณภาพแล้ว ประกอบ ด้วย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3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ส่วน ได้แก่ ส่วนที่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ข้อมูลส่วนบุคคล ส่วนที่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ความรู้เรื่องโรค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ส่วนที่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3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การมีส่วนร่วมของภาคีเครือข่ายในการป้องกันและควบคุมโรค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- 19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F6DD269-02C7-01E5-B755-0D3D543E5507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        วิธีดำเนินการวิจัย        </a:t>
            </a:r>
            <a:r>
              <a:rPr lang="en-US" sz="5400" b="1" dirty="0"/>
              <a:t>(</a:t>
            </a:r>
            <a:r>
              <a:rPr lang="th-TH" sz="5400" b="1" dirty="0"/>
              <a:t>ต่อ</a:t>
            </a:r>
            <a:r>
              <a:rPr lang="en-US" sz="5400" b="1" dirty="0"/>
              <a:t>)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3240331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C93EB91B-7FE6-ACB8-EADC-C189441F9EB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71600" y="1340768"/>
            <a:ext cx="7992888" cy="4785395"/>
          </a:xfrm>
        </p:spPr>
        <p:txBody>
          <a:bodyPr/>
          <a:lstStyle/>
          <a:p>
            <a:pPr marL="82296" indent="0" algn="thaiDist">
              <a:buNone/>
            </a:pPr>
            <a:r>
              <a:rPr lang="th-TH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กระบวนการที่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2 </a:t>
            </a:r>
            <a:r>
              <a:rPr lang="th-TH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การวิเคราะห์ สถานการณ์ ประกอบด้วย การศึกษ า สถานการณ์ สาเหตุปัญหาและสร้างรูปแบบการมีส่วนร่วมของภาคีเครือข่ายในการป้องกันและควบคุมโรค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กลุ่มผู้มีส่วนร่วม คือ ตัวแทนชุมชนที่ได้คัดเลือกมาจากกระบวนการที่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ใช้กระบวนการประชุมเชิงปฏิบัติการเป็นเครื่องมือใน กระบวนการนี้ ประกอบด้วย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ขั้นตอน ได้แก่ ขั้นตอนที่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การยกร่างรูปแบบการมีส่วนร่วมของภาคีและ ขั้นตอนที่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การตรวจสอบร่างรูปแบบการมีส่วนร่วมของภาคี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7CB4752-1C3E-916F-607E-5DCFBD96B165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        วิธีดำเนินการวิจัย        </a:t>
            </a:r>
            <a:r>
              <a:rPr lang="en-US" sz="5400" b="1" dirty="0"/>
              <a:t>(</a:t>
            </a:r>
            <a:r>
              <a:rPr lang="th-TH" sz="5400" b="1" dirty="0"/>
              <a:t>ต่อ</a:t>
            </a:r>
            <a:r>
              <a:rPr lang="en-US" sz="5400" b="1" dirty="0"/>
              <a:t>)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41768461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DCE9DFE0-9D8A-6922-FD66-2D0F94DCA5D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3608" y="1484784"/>
            <a:ext cx="7643192" cy="4641379"/>
          </a:xfrm>
        </p:spPr>
        <p:txBody>
          <a:bodyPr>
            <a:normAutofit/>
          </a:bodyPr>
          <a:lstStyle/>
          <a:p>
            <a:r>
              <a:rPr lang="th-TH" b="1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กระบวนการที่ </a:t>
            </a:r>
            <a:r>
              <a:rPr lang="en-US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การทดลองใช้รูปแบบการมีส่วนร่วมของภาคีเครือข่ายในการป้องกันและควบคุมโรค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โดยให้ผู้เกี่ยวข้องและชุมชนวางแผนการ ดำเนินงานเพื่อการนำไปปฏิบัติในการป้องกันและควบคุมโรค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มีการติดตาม ควบคุม กำกับ และประเมินผลลัพธ์ทุก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เดือน เพื่อนำมาปรับปรุงแก้ไขวิธีการดำเนินงานจนกว่าผลลัพธ์จะเป็นไปตาม เกณฑ์ที่กำหนด </a:t>
            </a:r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CCAAED3-AD78-16E2-2EC1-502E81909012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        วิธีดำเนินการวิจัย        </a:t>
            </a:r>
            <a:r>
              <a:rPr lang="en-US" sz="5400" b="1" dirty="0"/>
              <a:t>(</a:t>
            </a:r>
            <a:r>
              <a:rPr lang="th-TH" sz="5400" b="1" dirty="0"/>
              <a:t>ต่อ</a:t>
            </a:r>
            <a:r>
              <a:rPr lang="en-US" sz="5400" b="1" dirty="0"/>
              <a:t>)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6114576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336FA0B9-EE01-DE2C-1C2A-EB3CA8F24D0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3608" y="1340768"/>
            <a:ext cx="7992888" cy="4785395"/>
          </a:xfrm>
        </p:spPr>
        <p:txBody>
          <a:bodyPr>
            <a:normAutofit/>
          </a:bodyPr>
          <a:lstStyle/>
          <a:p>
            <a:pPr algn="thaiDist"/>
            <a:r>
              <a:rPr lang="th-TH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กระบวนการที่ </a:t>
            </a:r>
            <a:r>
              <a:rPr lang="en-US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4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การประเมินรูปแบบการมีส่วนร่วมของภาคีเครือข่ายในการป้องกัน 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กลุ่มตัวอย่างในการให้ข้อมูลการประเมิน ได้แก่ กลุ่มตัวอย่างที่ได้คัดเลือกมาแล้วใน กระบวนการที่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จำนวน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105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คน โดยใช้แบบสอบถามความคิดเห็นในด้านความสอดคล้อง ความเหมาะสมความเป็นไปได้และการยอมรับได้ของรูปแบบการมีส่วนร่วมของภาคีการป้องกันและควบคุมโรค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โดยใช้นำมาประกอบการประเมินร่วมกับจำนวนผู้ติดเชื้อผู้ป่วยโรค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ใน พื้นที่เพื่อสรุปเป็นรายงานผลลัพธ์การดำเนินงานการป้องกันและควบคุมโรค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 COVID - 19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034E126-8E77-FDD5-0890-1C13AD86D7AA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        วิธีดำเนินการวิจัย        </a:t>
            </a:r>
            <a:r>
              <a:rPr lang="en-US" sz="5400" b="1" dirty="0"/>
              <a:t>(</a:t>
            </a:r>
            <a:r>
              <a:rPr lang="th-TH" sz="5400" b="1" dirty="0"/>
              <a:t>ต่อ</a:t>
            </a:r>
            <a:r>
              <a:rPr lang="en-US" sz="5400" b="1" dirty="0"/>
              <a:t>)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32319679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55051CA0-6D8E-91D3-9459-18130E2F464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3608" y="1340768"/>
            <a:ext cx="7643192" cy="4785395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th-TH" u="sng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กลุ่มตัวอย่างมี ความรู้เรื่องโรคติดเชื้อไวรัสโค</a:t>
            </a:r>
            <a:r>
              <a:rPr lang="th-TH" u="sng" dirty="0" err="1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โร</a:t>
            </a:r>
            <a:r>
              <a:rPr lang="th-TH" u="sng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นา </a:t>
            </a:r>
            <a:r>
              <a:rPr lang="en-US" u="sng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2019 (COVID - 19) </a:t>
            </a:r>
            <a:r>
              <a:rPr lang="th-TH" u="sng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อยู่ในระดับระดับต่ำ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ร้อยละ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49.52 </a:t>
            </a:r>
            <a:r>
              <a:rPr lang="th-TH" u="sng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รองลงมามีความรู้ระดับปานกลาง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ร้อยละ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34.29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และ</a:t>
            </a:r>
            <a:r>
              <a:rPr lang="th-TH" u="sng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มีความรู้อยู่ในระดับสูง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ร้อยละ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16.19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ด้านการมีส่วนร่วมของภาคีเครือข่ายในการป้องกันและควบคุมโรค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พบว่า กลุ่มตัวอย่างมากกว่าครึ่งมีส่วนร่วมในการป้องกันและควบคุมโรค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 - 19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อยู่ในระดับระดับต่ำ โดยพบ ร้อยละ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56.19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รองลงมา คือ มีส่วนร่วมระดับปานกลาง ร้อยละ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30.48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และมีส่วนร่วม ระดับสูงเพียงร้อยละ </a:t>
            </a: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13.33</a:t>
            </a:r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07CC7EC7-3E91-4BA5-7539-FF03ED0D85A3}"/>
              </a:ext>
            </a:extLst>
          </p:cNvPr>
          <p:cNvSpPr/>
          <p:nvPr/>
        </p:nvSpPr>
        <p:spPr>
          <a:xfrm>
            <a:off x="1043608" y="188640"/>
            <a:ext cx="7643192" cy="1080120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ผลการวิจัย        </a:t>
            </a:r>
          </a:p>
        </p:txBody>
      </p:sp>
    </p:spTree>
    <p:extLst>
      <p:ext uri="{BB962C8B-B14F-4D97-AF65-F5344CB8AC3E}">
        <p14:creationId xmlns:p14="http://schemas.microsoft.com/office/powerpoint/2010/main" val="17671386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623815E0-768B-1EEA-6F15-B5D6CF65882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3608" y="836712"/>
            <a:ext cx="8100392" cy="583264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th-TH" sz="28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สำหรับผลการพัฒนารูปแบบการมีส่วนร่วมของภาคีเครือข่ายในการป้องกันและควบคุมโรค </a:t>
            </a:r>
            <a:r>
              <a:rPr lang="en-US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COVID - 19 </a:t>
            </a:r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พบว่า ชุมชนได้กำหนดรูปแบบเพื่อนำไปปฏิบัติ ดังนี้</a:t>
            </a:r>
          </a:p>
          <a:p>
            <a:pPr marL="82296" indent="0">
              <a:buNone/>
            </a:pPr>
            <a:endParaRPr lang="th-TH" sz="2800" dirty="0"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  <a:p>
            <a:endParaRPr lang="th-TH" sz="2800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95F239A-2ED2-1FA0-3C95-7C603120CCB4}"/>
              </a:ext>
            </a:extLst>
          </p:cNvPr>
          <p:cNvSpPr/>
          <p:nvPr/>
        </p:nvSpPr>
        <p:spPr>
          <a:xfrm>
            <a:off x="1043608" y="77491"/>
            <a:ext cx="7643192" cy="759221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        ผลการวิจัย        </a:t>
            </a:r>
            <a:r>
              <a:rPr lang="en-US" sz="5400" b="1" dirty="0"/>
              <a:t>(</a:t>
            </a:r>
            <a:r>
              <a:rPr lang="th-TH" sz="5400" b="1" dirty="0"/>
              <a:t>ต่อ</a:t>
            </a:r>
            <a:r>
              <a:rPr lang="en-US" sz="5400" b="1" dirty="0"/>
              <a:t>)</a:t>
            </a:r>
            <a:endParaRPr lang="th-TH" sz="5400" b="1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4DDA206-2D02-4214-3457-7A8240373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700807"/>
            <a:ext cx="7920880" cy="5079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4640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02FAA86B-F15D-ECCF-6239-12C4567A6F3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1560" y="836712"/>
            <a:ext cx="8532440" cy="5289451"/>
          </a:xfrm>
        </p:spPr>
        <p:txBody>
          <a:bodyPr>
            <a:noAutofit/>
          </a:bodyPr>
          <a:lstStyle/>
          <a:p>
            <a:pPr algn="thaiDist">
              <a:spcAft>
                <a:spcPts val="1000"/>
              </a:spcAft>
            </a:pPr>
            <a:r>
              <a:rPr lang="th-TH" b="0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ผลการศึกษาพบว่า รูปแบบที่พัฒนาขึ้นมีทั้งหมด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4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ขั้นตอน ได้แก่ ขั้นตอนที่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1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การสร้างความตระหนักถึงปัญหาและสาเหตุของโรค ขั้นตอนที่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2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การจัดทำแผนการป้องกันและควบคุมโรค ขั้นตอนที่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3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การดำเนินงานป้องกันและควบคุมโรค ขั้นตอนที่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4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การติดตามและประเมินผลป้องกัน และควบคุมโรค เมื่อนำรูปแบบไปทดลองใช้ พบว่า ภาคีเครือข่ายได้ดำเนินกิจกรรมการมีส่วนร่วมในการป้องกันและควบคุมโรค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COVID - 19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ตามขั้นตอน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4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ขั้นตอน ครบทุกกิจกรรม และผลการประเมิน รูปแบบพบว่า มีความสอดคล้อง มีความเหมาะสม มีความเป็นไปได้ และมีการยอมรับได้ในการ นำไปปฏิบัติ </a:t>
            </a:r>
            <a:endParaRPr lang="en-US" b="1" dirty="0">
              <a:solidFill>
                <a:srgbClr val="4F81BD"/>
              </a:solidFill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82296" indent="0" algn="thaiDist">
              <a:spcAft>
                <a:spcPts val="1000"/>
              </a:spcAft>
              <a:buNone/>
            </a:pPr>
            <a:r>
              <a:rPr lang="th-TH" b="0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คำสำคัญ : โรค 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COVID - 19,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การป้องกันและควบคุมโรค</a:t>
            </a:r>
            <a:r>
              <a:rPr lang="en-US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, </a:t>
            </a:r>
            <a:r>
              <a:rPr lang="th-TH" b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การมีส่วนร่วม</a:t>
            </a:r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8454975-4D53-E29A-7145-A8853C417910}"/>
              </a:ext>
            </a:extLst>
          </p:cNvPr>
          <p:cNvSpPr/>
          <p:nvPr/>
        </p:nvSpPr>
        <p:spPr>
          <a:xfrm>
            <a:off x="1043608" y="77491"/>
            <a:ext cx="7643192" cy="759221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         สรุปผลการศึกษา       </a:t>
            </a:r>
            <a:r>
              <a:rPr lang="en-US" sz="5400" b="1" dirty="0"/>
              <a:t>(</a:t>
            </a:r>
            <a:r>
              <a:rPr lang="th-TH" sz="5400" b="1" dirty="0"/>
              <a:t>ต่อ</a:t>
            </a:r>
            <a:r>
              <a:rPr lang="en-US" sz="5400" b="1" dirty="0"/>
              <a:t>)</a:t>
            </a:r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40222671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2C76C583-CA9A-3A1E-B5CC-8452C47D400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71600" y="1124744"/>
            <a:ext cx="8064896" cy="5001419"/>
          </a:xfrm>
        </p:spPr>
        <p:txBody>
          <a:bodyPr/>
          <a:lstStyle/>
          <a:p>
            <a:pPr marL="82296" indent="0" algn="thaiDist">
              <a:buNone/>
            </a:pP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1.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เชิงนโยบาย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82296" indent="0" algn="thaiDist">
              <a:buNone/>
            </a:pP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1)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รบูรณาการการดำเนินงานร่วมกันของภาคีเครือข่ายให้สอดคล้องกับวิถีชีวิตและบริบทของพื้นที่ไม่ก่อให้เกิดความยุ่งยากต่อการดำเนินชีวิตประจำวันและควรส่งเสริมให้มีการใช้อุปกรณ์ในการป้องกันและ ควบคุมโรคอย่างพอเพียง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82296" indent="0" algn="thaiDist">
              <a:buNone/>
            </a:pPr>
            <a:r>
              <a:rPr lang="en-US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2) </a:t>
            </a:r>
            <a:r>
              <a:rPr lang="th-TH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ควรส่งเสริมการประสานความร่วมมือกับหน่วยงานที่เกี่ยวข้อง ไม่ว่าจะเป็น ภาครัฐ เอกชน หรือชุมชน ให้เข้ามามีส่วน ร่วมครบทุกมิติ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54AE50C-B8E9-E830-B69C-6CB64B071E74}"/>
              </a:ext>
            </a:extLst>
          </p:cNvPr>
          <p:cNvSpPr/>
          <p:nvPr/>
        </p:nvSpPr>
        <p:spPr>
          <a:xfrm>
            <a:off x="1043608" y="77491"/>
            <a:ext cx="7643192" cy="1047253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6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th-TH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ข้อเสนอแนะ </a:t>
            </a:r>
            <a:endParaRPr lang="en-US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algn="ctr"/>
            <a:endParaRPr lang="th-TH" sz="5400" b="1" dirty="0"/>
          </a:p>
        </p:txBody>
      </p:sp>
    </p:spTree>
    <p:extLst>
      <p:ext uri="{BB962C8B-B14F-4D97-AF65-F5344CB8AC3E}">
        <p14:creationId xmlns:p14="http://schemas.microsoft.com/office/powerpoint/2010/main" val="2893203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จุดที่สุด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จุดที่สุด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จุดที่สุด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4867626</TotalTime>
  <Words>5555</Words>
  <Application>Microsoft Office PowerPoint</Application>
  <PresentationFormat>นำเสนอทางหน้าจอ (4:3)</PresentationFormat>
  <Paragraphs>929</Paragraphs>
  <Slides>101</Slides>
  <Notes>41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101</vt:i4>
      </vt:variant>
    </vt:vector>
  </HeadingPairs>
  <TitlesOfParts>
    <vt:vector size="119" baseType="lpstr">
      <vt:lpstr>Angsana New</vt:lpstr>
      <vt:lpstr>Angsana News</vt:lpstr>
      <vt:lpstr>Arial</vt:lpstr>
      <vt:lpstr>Browallia New</vt:lpstr>
      <vt:lpstr>Calibri</vt:lpstr>
      <vt:lpstr>Georgia</vt:lpstr>
      <vt:lpstr>Gill Sans MT</vt:lpstr>
      <vt:lpstr>Tahoma</vt:lpstr>
      <vt:lpstr>TH Chakra Petch</vt:lpstr>
      <vt:lpstr>TH K2D July8</vt:lpstr>
      <vt:lpstr>TH Sarabun New</vt:lpstr>
      <vt:lpstr>TH SarabunPSK</vt:lpstr>
      <vt:lpstr>Times New Roman</vt:lpstr>
      <vt:lpstr>Trebuchet MS</vt:lpstr>
      <vt:lpstr>Verdana</vt:lpstr>
      <vt:lpstr>Wingdings</vt:lpstr>
      <vt:lpstr>Wingdings 2</vt:lpstr>
      <vt:lpstr>2_จุดที่สุด</vt:lpstr>
      <vt:lpstr>ยินดีต้อนรับ</vt:lpstr>
      <vt:lpstr>ความเป็นมา</vt:lpstr>
      <vt:lpstr>แผนที่จังหวัดบุรีรัมย์</vt:lpstr>
      <vt:lpstr>งานนำเสนอ PowerPoint</vt:lpstr>
      <vt:lpstr>งานนำเสนอ PowerPoint</vt:lpstr>
      <vt:lpstr>ที่ตั้ง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ค่านิยมองค์กร</vt:lpstr>
      <vt:lpstr>งานนำเสนอ PowerPoint</vt:lpstr>
      <vt:lpstr>งานนำเสนอ PowerPoint</vt:lpstr>
      <vt:lpstr>งานนำเสนอ PowerPoint</vt:lpstr>
      <vt:lpstr> ข้อมูลทั่วไป</vt:lpstr>
      <vt:lpstr>สภาพทั่วไป</vt:lpstr>
      <vt:lpstr>ข้อมูลสถานที่ราชการในพื้นที่</vt:lpstr>
      <vt:lpstr>แผนภูมิที่  1   แสดงปิระมิดประชากร รพ.สต.บ้านป่าชันตามกลุ่มอายุ </vt:lpstr>
      <vt:lpstr>ศาสนา</vt:lpstr>
      <vt:lpstr>อาชีพ</vt:lpstr>
      <vt:lpstr>ภาษาสื่อสาร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ข้อมูลสถานะสุขภาพ</vt:lpstr>
      <vt:lpstr>ข้อมูลประชากร(อยู่จริง) ประจำปีงบประมาณ 2565 </vt:lpstr>
      <vt:lpstr>สถิติชีพ </vt:lpstr>
      <vt:lpstr>สาเหตุการตาย</vt:lpstr>
      <vt:lpstr>งานนำเสนอ PowerPoint</vt:lpstr>
      <vt:lpstr>โรคที่ต้องเฝ้าระวังทางระบาดวิทยา 5 อันดับ ย้อนหลัง 3 ปี ( รง.506 )</vt:lpstr>
      <vt:lpstr>ระบบการจัดบริการในโรงพยาบาลส่งเสริมสุขภาพตำบลบ้านป่าชัน </vt:lpstr>
      <vt:lpstr>งานนำเสนอ PowerPoint</vt:lpstr>
      <vt:lpstr>วิเคราะห์องค์กร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compaq</dc:creator>
  <cp:lastModifiedBy>User</cp:lastModifiedBy>
  <cp:revision>1108</cp:revision>
  <cp:lastPrinted>2016-11-15T07:42:00Z</cp:lastPrinted>
  <dcterms:created xsi:type="dcterms:W3CDTF">2010-06-29T01:42:53Z</dcterms:created>
  <dcterms:modified xsi:type="dcterms:W3CDTF">2022-07-31T06:04:23Z</dcterms:modified>
</cp:coreProperties>
</file>